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8288000" cy="10287000"/>
  <p:notesSz cx="6858000" cy="9144000"/>
  <p:embeddedFontLst>
    <p:embeddedFont>
      <p:font typeface="Arimo" panose="020B0604020202020204" charset="0"/>
      <p:regular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Open Sans" panose="020B0606030504020204" pitchFamily="34" charset="0"/>
      <p:regular r:id="rId85"/>
      <p:bold r:id="rId86"/>
      <p:italic r:id="rId87"/>
      <p:boldItalic r:id="rId88"/>
    </p:embeddedFont>
    <p:embeddedFont>
      <p:font typeface="Open Sans Extra Bold" panose="020B0604020202020204" charset="0"/>
      <p:regular r:id="rId89"/>
    </p:embeddedFont>
    <p:embeddedFont>
      <p:font typeface="Open Sans Italics" panose="020B0604020202020204" charset="0"/>
      <p:regular r:id="rId90"/>
    </p:embeddedFont>
    <p:embeddedFont>
      <p:font typeface="Open Sans Light" panose="020B0306030504020204" pitchFamily="34" charset="0"/>
      <p:regular r:id="rId91"/>
      <p:italic r:id="rId92"/>
    </p:embeddedFont>
    <p:embeddedFont>
      <p:font typeface="Raleway Heavy" panose="020B0604020202020204" charset="0"/>
      <p:regular r:id="rId93"/>
    </p:embeddedFont>
    <p:embeddedFont>
      <p:font typeface="Telegraf" panose="020B0604020202020204" charset="0"/>
      <p:regular r:id="rId94"/>
    </p:embeddedFont>
    <p:embeddedFont>
      <p:font typeface="Telegraf Bold" panose="020B0604020202020204" charset="0"/>
      <p:regular r:id="rId95"/>
    </p:embeddedFont>
    <p:embeddedFont>
      <p:font typeface="Telegraf Bold Bold" panose="020B0604020202020204" charset="0"/>
      <p:regular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2601BCDC-1FC0-4528-8BB9-8E30D4710239}"/>
    <pc:docChg chg="modSld">
      <pc:chgData name="Guest User" userId="" providerId="Windows Live" clId="Web-{2601BCDC-1FC0-4528-8BB9-8E30D4710239}" dt="2022-05-26T01:20:37.156" v="5" actId="20577"/>
      <pc:docMkLst>
        <pc:docMk/>
      </pc:docMkLst>
      <pc:sldChg chg="modSp">
        <pc:chgData name="Guest User" userId="" providerId="Windows Live" clId="Web-{2601BCDC-1FC0-4528-8BB9-8E30D4710239}" dt="2022-05-26T01:20:37.156" v="5" actId="20577"/>
        <pc:sldMkLst>
          <pc:docMk/>
          <pc:sldMk cId="0" sldId="296"/>
        </pc:sldMkLst>
        <pc:spChg chg="mod">
          <ac:chgData name="Guest User" userId="" providerId="Windows Live" clId="Web-{2601BCDC-1FC0-4528-8BB9-8E30D4710239}" dt="2022-05-26T01:20:37.156" v="5" actId="20577"/>
          <ac:spMkLst>
            <pc:docMk/>
            <pc:sldMk cId="0" sldId="296"/>
            <ac:spMk id="2" creationId="{00000000-0000-0000-0000-000000000000}"/>
          </ac:spMkLst>
        </pc:spChg>
      </pc:sldChg>
      <pc:sldChg chg="modSp">
        <pc:chgData name="Guest User" userId="" providerId="Windows Live" clId="Web-{2601BCDC-1FC0-4528-8BB9-8E30D4710239}" dt="2022-05-26T01:20:27.327" v="3" actId="20577"/>
        <pc:sldMkLst>
          <pc:docMk/>
          <pc:sldMk cId="0" sldId="297"/>
        </pc:sldMkLst>
        <pc:spChg chg="mod">
          <ac:chgData name="Guest User" userId="" providerId="Windows Live" clId="Web-{2601BCDC-1FC0-4528-8BB9-8E30D4710239}" dt="2022-05-26T01:20:27.327" v="3" actId="20577"/>
          <ac:spMkLst>
            <pc:docMk/>
            <pc:sldMk cId="0" sldId="297"/>
            <ac:spMk id="2" creationId="{00000000-0000-0000-0000-000000000000}"/>
          </ac:spMkLst>
        </pc:spChg>
      </pc:sldChg>
    </pc:docChg>
  </pc:docChgLst>
  <pc:docChgLst>
    <pc:chgData name="Antony Fernando" userId="c59589e407608e66" providerId="LiveId" clId="{6DBD32E0-D13E-48CE-8EBE-80FA49F74D91}"/>
    <pc:docChg chg="undo custSel modSld">
      <pc:chgData name="Antony Fernando" userId="c59589e407608e66" providerId="LiveId" clId="{6DBD32E0-D13E-48CE-8EBE-80FA49F74D91}" dt="2022-05-27T05:22:59.295" v="51" actId="1076"/>
      <pc:docMkLst>
        <pc:docMk/>
      </pc:docMkLst>
      <pc:sldChg chg="modSp mod">
        <pc:chgData name="Antony Fernando" userId="c59589e407608e66" providerId="LiveId" clId="{6DBD32E0-D13E-48CE-8EBE-80FA49F74D91}" dt="2022-05-23T03:00:42.406" v="0" actId="14100"/>
        <pc:sldMkLst>
          <pc:docMk/>
          <pc:sldMk cId="0" sldId="257"/>
        </pc:sldMkLst>
        <pc:spChg chg="mod">
          <ac:chgData name="Antony Fernando" userId="c59589e407608e66" providerId="LiveId" clId="{6DBD32E0-D13E-48CE-8EBE-80FA49F74D91}" dt="2022-05-23T03:00:42.406" v="0" actId="14100"/>
          <ac:spMkLst>
            <pc:docMk/>
            <pc:sldMk cId="0" sldId="257"/>
            <ac:spMk id="8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5:35.292" v="10" actId="14100"/>
        <pc:sldMkLst>
          <pc:docMk/>
          <pc:sldMk cId="0" sldId="258"/>
        </pc:sldMkLst>
        <pc:spChg chg="mod">
          <ac:chgData name="Antony Fernando" userId="c59589e407608e66" providerId="LiveId" clId="{6DBD32E0-D13E-48CE-8EBE-80FA49F74D91}" dt="2022-05-27T05:05:35.292" v="10" actId="14100"/>
          <ac:spMkLst>
            <pc:docMk/>
            <pc:sldMk cId="0" sldId="258"/>
            <ac:spMk id="6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5:51.596" v="12" actId="1076"/>
        <pc:sldMkLst>
          <pc:docMk/>
          <pc:sldMk cId="0" sldId="266"/>
        </pc:sldMkLst>
        <pc:spChg chg="mod">
          <ac:chgData name="Antony Fernando" userId="c59589e407608e66" providerId="LiveId" clId="{6DBD32E0-D13E-48CE-8EBE-80FA49F74D91}" dt="2022-05-27T05:05:51.596" v="12" actId="1076"/>
          <ac:spMkLst>
            <pc:docMk/>
            <pc:sldMk cId="0" sldId="266"/>
            <ac:spMk id="6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5:58.480" v="14" actId="1076"/>
        <pc:sldMkLst>
          <pc:docMk/>
          <pc:sldMk cId="0" sldId="267"/>
        </pc:sldMkLst>
        <pc:spChg chg="mod">
          <ac:chgData name="Antony Fernando" userId="c59589e407608e66" providerId="LiveId" clId="{6DBD32E0-D13E-48CE-8EBE-80FA49F74D91}" dt="2022-05-27T05:05:58.480" v="14" actId="1076"/>
          <ac:spMkLst>
            <pc:docMk/>
            <pc:sldMk cId="0" sldId="267"/>
            <ac:spMk id="5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6:36.450" v="17" actId="1035"/>
        <pc:sldMkLst>
          <pc:docMk/>
          <pc:sldMk cId="0" sldId="302"/>
        </pc:sldMkLst>
        <pc:spChg chg="mod">
          <ac:chgData name="Antony Fernando" userId="c59589e407608e66" providerId="LiveId" clId="{6DBD32E0-D13E-48CE-8EBE-80FA49F74D91}" dt="2022-05-27T05:06:36.450" v="17" actId="1035"/>
          <ac:spMkLst>
            <pc:docMk/>
            <pc:sldMk cId="0" sldId="302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6:42.554" v="18" actId="14100"/>
        <pc:sldMkLst>
          <pc:docMk/>
          <pc:sldMk cId="0" sldId="304"/>
        </pc:sldMkLst>
        <pc:spChg chg="mod">
          <ac:chgData name="Antony Fernando" userId="c59589e407608e66" providerId="LiveId" clId="{6DBD32E0-D13E-48CE-8EBE-80FA49F74D91}" dt="2022-05-27T05:06:42.554" v="18" actId="14100"/>
          <ac:spMkLst>
            <pc:docMk/>
            <pc:sldMk cId="0" sldId="304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6:50.990" v="19" actId="14100"/>
        <pc:sldMkLst>
          <pc:docMk/>
          <pc:sldMk cId="0" sldId="305"/>
        </pc:sldMkLst>
        <pc:spChg chg="mod">
          <ac:chgData name="Antony Fernando" userId="c59589e407608e66" providerId="LiveId" clId="{6DBD32E0-D13E-48CE-8EBE-80FA49F74D91}" dt="2022-05-27T05:06:50.990" v="19" actId="14100"/>
          <ac:spMkLst>
            <pc:docMk/>
            <pc:sldMk cId="0" sldId="305"/>
            <ac:spMk id="3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6:54.518" v="20" actId="14100"/>
        <pc:sldMkLst>
          <pc:docMk/>
          <pc:sldMk cId="0" sldId="306"/>
        </pc:sldMkLst>
        <pc:spChg chg="mod">
          <ac:chgData name="Antony Fernando" userId="c59589e407608e66" providerId="LiveId" clId="{6DBD32E0-D13E-48CE-8EBE-80FA49F74D91}" dt="2022-05-27T05:06:54.518" v="20" actId="14100"/>
          <ac:spMkLst>
            <pc:docMk/>
            <pc:sldMk cId="0" sldId="306"/>
            <ac:spMk id="4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02.381" v="21" actId="14100"/>
        <pc:sldMkLst>
          <pc:docMk/>
          <pc:sldMk cId="0" sldId="309"/>
        </pc:sldMkLst>
        <pc:spChg chg="mod">
          <ac:chgData name="Antony Fernando" userId="c59589e407608e66" providerId="LiveId" clId="{6DBD32E0-D13E-48CE-8EBE-80FA49F74D91}" dt="2022-05-27T05:07:02.381" v="21" actId="14100"/>
          <ac:spMkLst>
            <pc:docMk/>
            <pc:sldMk cId="0" sldId="309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07.198" v="22" actId="14100"/>
        <pc:sldMkLst>
          <pc:docMk/>
          <pc:sldMk cId="0" sldId="310"/>
        </pc:sldMkLst>
        <pc:spChg chg="mod">
          <ac:chgData name="Antony Fernando" userId="c59589e407608e66" providerId="LiveId" clId="{6DBD32E0-D13E-48CE-8EBE-80FA49F74D91}" dt="2022-05-27T05:07:07.198" v="22" actId="14100"/>
          <ac:spMkLst>
            <pc:docMk/>
            <pc:sldMk cId="0" sldId="310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16.703" v="23" actId="14100"/>
        <pc:sldMkLst>
          <pc:docMk/>
          <pc:sldMk cId="0" sldId="313"/>
        </pc:sldMkLst>
        <pc:spChg chg="mod">
          <ac:chgData name="Antony Fernando" userId="c59589e407608e66" providerId="LiveId" clId="{6DBD32E0-D13E-48CE-8EBE-80FA49F74D91}" dt="2022-05-27T05:07:16.703" v="23" actId="14100"/>
          <ac:spMkLst>
            <pc:docMk/>
            <pc:sldMk cId="0" sldId="313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22.574" v="24" actId="14100"/>
        <pc:sldMkLst>
          <pc:docMk/>
          <pc:sldMk cId="0" sldId="314"/>
        </pc:sldMkLst>
        <pc:spChg chg="mod">
          <ac:chgData name="Antony Fernando" userId="c59589e407608e66" providerId="LiveId" clId="{6DBD32E0-D13E-48CE-8EBE-80FA49F74D91}" dt="2022-05-27T05:07:22.574" v="24" actId="14100"/>
          <ac:spMkLst>
            <pc:docMk/>
            <pc:sldMk cId="0" sldId="314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27.198" v="25" actId="14100"/>
        <pc:sldMkLst>
          <pc:docMk/>
          <pc:sldMk cId="0" sldId="315"/>
        </pc:sldMkLst>
        <pc:spChg chg="mod">
          <ac:chgData name="Antony Fernando" userId="c59589e407608e66" providerId="LiveId" clId="{6DBD32E0-D13E-48CE-8EBE-80FA49F74D91}" dt="2022-05-27T05:07:27.198" v="25" actId="14100"/>
          <ac:spMkLst>
            <pc:docMk/>
            <pc:sldMk cId="0" sldId="315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34.980" v="29" actId="1035"/>
        <pc:sldMkLst>
          <pc:docMk/>
          <pc:sldMk cId="0" sldId="316"/>
        </pc:sldMkLst>
        <pc:spChg chg="mod">
          <ac:chgData name="Antony Fernando" userId="c59589e407608e66" providerId="LiveId" clId="{6DBD32E0-D13E-48CE-8EBE-80FA49F74D91}" dt="2022-05-27T05:07:34.980" v="29" actId="1035"/>
          <ac:spMkLst>
            <pc:docMk/>
            <pc:sldMk cId="0" sldId="316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43.232" v="30" actId="14100"/>
        <pc:sldMkLst>
          <pc:docMk/>
          <pc:sldMk cId="0" sldId="320"/>
        </pc:sldMkLst>
        <pc:spChg chg="mod">
          <ac:chgData name="Antony Fernando" userId="c59589e407608e66" providerId="LiveId" clId="{6DBD32E0-D13E-48CE-8EBE-80FA49F74D91}" dt="2022-05-27T05:07:43.232" v="30" actId="14100"/>
          <ac:spMkLst>
            <pc:docMk/>
            <pc:sldMk cId="0" sldId="320"/>
            <ac:spMk id="10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6T01:15:55.546" v="9" actId="14100"/>
        <pc:sldMkLst>
          <pc:docMk/>
          <pc:sldMk cId="0" sldId="327"/>
        </pc:sldMkLst>
        <pc:spChg chg="mod">
          <ac:chgData name="Antony Fernando" userId="c59589e407608e66" providerId="LiveId" clId="{6DBD32E0-D13E-48CE-8EBE-80FA49F74D91}" dt="2022-05-26T01:15:47.653" v="6" actId="14100"/>
          <ac:spMkLst>
            <pc:docMk/>
            <pc:sldMk cId="0" sldId="327"/>
            <ac:spMk id="9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50.347" v="7" actId="14100"/>
          <ac:spMkLst>
            <pc:docMk/>
            <pc:sldMk cId="0" sldId="327"/>
            <ac:spMk id="10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52.477" v="8" actId="14100"/>
          <ac:spMkLst>
            <pc:docMk/>
            <pc:sldMk cId="0" sldId="327"/>
            <ac:spMk id="11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55.546" v="9" actId="14100"/>
          <ac:spMkLst>
            <pc:docMk/>
            <pc:sldMk cId="0" sldId="327"/>
            <ac:spMk id="1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17:41.014" v="42" actId="14100"/>
        <pc:sldMkLst>
          <pc:docMk/>
          <pc:sldMk cId="0" sldId="328"/>
        </pc:sldMkLst>
        <pc:spChg chg="mod">
          <ac:chgData name="Antony Fernando" userId="c59589e407608e66" providerId="LiveId" clId="{6DBD32E0-D13E-48CE-8EBE-80FA49F74D91}" dt="2022-05-27T05:17:41.014" v="42" actId="14100"/>
          <ac:spMkLst>
            <pc:docMk/>
            <pc:sldMk cId="0" sldId="328"/>
            <ac:spMk id="9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33.136" v="3" actId="14100"/>
          <ac:spMkLst>
            <pc:docMk/>
            <pc:sldMk cId="0" sldId="328"/>
            <ac:spMk id="10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42.654" v="5" actId="14100"/>
          <ac:spMkLst>
            <pc:docMk/>
            <pc:sldMk cId="0" sldId="328"/>
            <ac:spMk id="12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37.761" v="4" actId="14100"/>
          <ac:spMkLst>
            <pc:docMk/>
            <pc:sldMk cId="0" sldId="328"/>
            <ac:spMk id="15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21.725" v="1" actId="14100"/>
          <ac:spMkLst>
            <pc:docMk/>
            <pc:sldMk cId="0" sldId="328"/>
            <ac:spMk id="16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25.580" v="2" actId="14100"/>
          <ac:spMkLst>
            <pc:docMk/>
            <pc:sldMk cId="0" sldId="328"/>
            <ac:spMk id="18" creationId="{00000000-0000-0000-0000-000000000000}"/>
          </ac:spMkLst>
        </pc:spChg>
      </pc:sldChg>
      <pc:sldChg chg="addSp modSp mod">
        <pc:chgData name="Antony Fernando" userId="c59589e407608e66" providerId="LiveId" clId="{6DBD32E0-D13E-48CE-8EBE-80FA49F74D91}" dt="2022-05-27T05:22:59.295" v="51" actId="1076"/>
        <pc:sldMkLst>
          <pc:docMk/>
          <pc:sldMk cId="0" sldId="329"/>
        </pc:sldMkLst>
        <pc:spChg chg="mod">
          <ac:chgData name="Antony Fernando" userId="c59589e407608e66" providerId="LiveId" clId="{6DBD32E0-D13E-48CE-8EBE-80FA49F74D91}" dt="2022-05-27T05:22:23.988" v="44" actId="1076"/>
          <ac:spMkLst>
            <pc:docMk/>
            <pc:sldMk cId="0" sldId="329"/>
            <ac:spMk id="11" creationId="{00000000-0000-0000-0000-000000000000}"/>
          </ac:spMkLst>
        </pc:spChg>
        <pc:spChg chg="mod">
          <ac:chgData name="Antony Fernando" userId="c59589e407608e66" providerId="LiveId" clId="{6DBD32E0-D13E-48CE-8EBE-80FA49F74D91}" dt="2022-05-27T05:10:12.215" v="41" actId="1076"/>
          <ac:spMkLst>
            <pc:docMk/>
            <pc:sldMk cId="0" sldId="329"/>
            <ac:spMk id="41" creationId="{00000000-0000-0000-0000-000000000000}"/>
          </ac:spMkLst>
        </pc:spChg>
        <pc:spChg chg="add mod">
          <ac:chgData name="Antony Fernando" userId="c59589e407608e66" providerId="LiveId" clId="{6DBD32E0-D13E-48CE-8EBE-80FA49F74D91}" dt="2022-05-27T05:22:59.295" v="51" actId="1076"/>
          <ac:spMkLst>
            <pc:docMk/>
            <pc:sldMk cId="0" sldId="329"/>
            <ac:spMk id="42" creationId="{618E34CC-2AEB-49A0-A293-4592B9DA373B}"/>
          </ac:spMkLst>
        </pc:spChg>
        <pc:grpChg chg="mod">
          <ac:chgData name="Antony Fernando" userId="c59589e407608e66" providerId="LiveId" clId="{6DBD32E0-D13E-48CE-8EBE-80FA49F74D91}" dt="2022-05-27T05:22:37.989" v="48" actId="1076"/>
          <ac:grpSpMkLst>
            <pc:docMk/>
            <pc:sldMk cId="0" sldId="329"/>
            <ac:grpSpMk id="2" creationId="{00000000-0000-0000-0000-000000000000}"/>
          </ac:grpSpMkLst>
        </pc:grpChg>
      </pc:sldChg>
    </pc:docChg>
  </pc:docChgLst>
  <pc:docChgLst>
    <pc:chgData name="Gabriele Xavier" userId="e540bbaafb97c370" providerId="Windows Live" clId="Web-{60B74168-1086-4071-853D-47B4C05B2F6B}"/>
    <pc:docChg chg="modSld">
      <pc:chgData name="Gabriele Xavier" userId="e540bbaafb97c370" providerId="Windows Live" clId="Web-{60B74168-1086-4071-853D-47B4C05B2F6B}" dt="2022-05-26T01:26:23.255" v="24" actId="20577"/>
      <pc:docMkLst>
        <pc:docMk/>
      </pc:docMkLst>
      <pc:sldChg chg="modSp">
        <pc:chgData name="Gabriele Xavier" userId="e540bbaafb97c370" providerId="Windows Live" clId="Web-{60B74168-1086-4071-853D-47B4C05B2F6B}" dt="2022-05-26T01:23:02.579" v="12" actId="1076"/>
        <pc:sldMkLst>
          <pc:docMk/>
          <pc:sldMk cId="0" sldId="260"/>
        </pc:sldMkLst>
        <pc:spChg chg="mod">
          <ac:chgData name="Gabriele Xavier" userId="e540bbaafb97c370" providerId="Windows Live" clId="Web-{60B74168-1086-4071-853D-47B4C05B2F6B}" dt="2022-05-26T01:23:02.579" v="12" actId="1076"/>
          <ac:spMkLst>
            <pc:docMk/>
            <pc:sldMk cId="0" sldId="260"/>
            <ac:spMk id="4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3:42.564" v="14" actId="20577"/>
        <pc:sldMkLst>
          <pc:docMk/>
          <pc:sldMk cId="0" sldId="262"/>
        </pc:sldMkLst>
        <pc:spChg chg="mod">
          <ac:chgData name="Gabriele Xavier" userId="e540bbaafb97c370" providerId="Windows Live" clId="Web-{60B74168-1086-4071-853D-47B4C05B2F6B}" dt="2022-05-26T01:23:42.564" v="14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4:23.268" v="19" actId="20577"/>
        <pc:sldMkLst>
          <pc:docMk/>
          <pc:sldMk cId="0" sldId="263"/>
        </pc:sldMkLst>
        <pc:spChg chg="mod">
          <ac:chgData name="Gabriele Xavier" userId="e540bbaafb97c370" providerId="Windows Live" clId="Web-{60B74168-1086-4071-853D-47B4C05B2F6B}" dt="2022-05-26T01:24:23.268" v="19" actId="20577"/>
          <ac:spMkLst>
            <pc:docMk/>
            <pc:sldMk cId="0" sldId="263"/>
            <ac:spMk id="5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4:52.925" v="20" actId="1076"/>
        <pc:sldMkLst>
          <pc:docMk/>
          <pc:sldMk cId="0" sldId="266"/>
        </pc:sldMkLst>
        <pc:spChg chg="mod">
          <ac:chgData name="Gabriele Xavier" userId="e540bbaafb97c370" providerId="Windows Live" clId="Web-{60B74168-1086-4071-853D-47B4C05B2F6B}" dt="2022-05-26T01:24:52.925" v="20" actId="1076"/>
          <ac:spMkLst>
            <pc:docMk/>
            <pc:sldMk cId="0" sldId="266"/>
            <ac:spMk id="6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5:24.457" v="22" actId="1076"/>
        <pc:sldMkLst>
          <pc:docMk/>
          <pc:sldMk cId="0" sldId="267"/>
        </pc:sldMkLst>
        <pc:spChg chg="mod">
          <ac:chgData name="Gabriele Xavier" userId="e540bbaafb97c370" providerId="Windows Live" clId="Web-{60B74168-1086-4071-853D-47B4C05B2F6B}" dt="2022-05-26T01:25:24.457" v="22" actId="1076"/>
          <ac:spMkLst>
            <pc:docMk/>
            <pc:sldMk cId="0" sldId="267"/>
            <ac:spMk id="5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6:23.255" v="24" actId="20577"/>
        <pc:sldMkLst>
          <pc:docMk/>
          <pc:sldMk cId="0" sldId="280"/>
        </pc:sldMkLst>
        <pc:spChg chg="mod">
          <ac:chgData name="Gabriele Xavier" userId="e540bbaafb97c370" providerId="Windows Live" clId="Web-{60B74168-1086-4071-853D-47B4C05B2F6B}" dt="2022-05-26T01:26:23.255" v="24" actId="20577"/>
          <ac:spMkLst>
            <pc:docMk/>
            <pc:sldMk cId="0" sldId="280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10" Type="http://schemas.openxmlformats.org/officeDocument/2006/relationships/image" Target="../media/image89.sv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5" Type="http://schemas.openxmlformats.org/officeDocument/2006/relationships/image" Target="../media/image102.sv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99074" y="5344809"/>
            <a:ext cx="13889853" cy="39134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67859" y="1028700"/>
            <a:ext cx="1152282" cy="2880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723722" y="4136771"/>
            <a:ext cx="2840557" cy="575391"/>
            <a:chOff x="0" y="0"/>
            <a:chExt cx="3260223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60223" cy="660400"/>
            </a:xfrm>
            <a:custGeom>
              <a:avLst/>
              <a:gdLst/>
              <a:ahLst/>
              <a:cxnLst/>
              <a:rect l="l" t="t" r="r" b="b"/>
              <a:pathLst>
                <a:path w="3260223" h="660400">
                  <a:moveTo>
                    <a:pt x="313576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35763" y="0"/>
                  </a:lnTo>
                  <a:cubicBezTo>
                    <a:pt x="3204343" y="0"/>
                    <a:pt x="3260223" y="55880"/>
                    <a:pt x="3260223" y="124460"/>
                  </a:cubicBezTo>
                  <a:lnTo>
                    <a:pt x="3260223" y="535940"/>
                  </a:lnTo>
                  <a:cubicBezTo>
                    <a:pt x="3260223" y="604520"/>
                    <a:pt x="3204343" y="660400"/>
                    <a:pt x="3135763" y="66040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318744" y="1639098"/>
            <a:ext cx="13650512" cy="19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B69CE1"/>
                </a:solidFill>
                <a:latin typeface="Raleway Heavy"/>
              </a:rPr>
              <a:t>A DIMENSÃO TECNOLÓGICA DO SISTEMAS DE INFORMAÇÃO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0955" y="1753688"/>
            <a:ext cx="7526089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Supercomputadores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64980"/>
            <a:ext cx="16230600" cy="542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Computadores mais sofisticados, usados para executar tarefas que requerem cálculos complexos e extremamente rápidos, com milhares de variáveis, milhões de medidas e milhares de equações;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Utilizados em análise de estruturas de engenharia e pesquisas militares e científicas de diversos ramos, como química, biologia, física quântica e meteorologia;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Arimo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INPE (Instituto Nacional de Pesquisas Espaciais).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59247" y="3106902"/>
            <a:ext cx="6569506" cy="51680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2828" y="1582889"/>
            <a:ext cx="8545993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DBD2EA"/>
                </a:solidFill>
                <a:latin typeface="Telegraf Bold Bold"/>
              </a:rPr>
              <a:t>Computação</a:t>
            </a:r>
            <a:r>
              <a:rPr lang="en-US" sz="5600" dirty="0">
                <a:solidFill>
                  <a:srgbClr val="DBD2EA"/>
                </a:solidFill>
                <a:latin typeface="Telegraf Bold Bold"/>
              </a:rPr>
              <a:t> </a:t>
            </a:r>
            <a:r>
              <a:rPr lang="en-US" sz="5600" dirty="0" err="1">
                <a:solidFill>
                  <a:srgbClr val="DBD2EA"/>
                </a:solidFill>
                <a:latin typeface="Telegraf Bold Bold"/>
              </a:rPr>
              <a:t>em</a:t>
            </a:r>
            <a:r>
              <a:rPr lang="en-US" sz="5600" dirty="0">
                <a:solidFill>
                  <a:srgbClr val="DBD2EA"/>
                </a:solidFill>
                <a:latin typeface="Telegraf Bold Bold"/>
              </a:rPr>
              <a:t> Grade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7406" y="1652997"/>
            <a:ext cx="8756838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DBD2EA"/>
                </a:solidFill>
                <a:latin typeface="Telegraf Bold Bold"/>
              </a:rPr>
              <a:t>Computação</a:t>
            </a:r>
            <a:r>
              <a:rPr lang="en-US" sz="5600" dirty="0">
                <a:solidFill>
                  <a:srgbClr val="DBD2EA"/>
                </a:solidFill>
                <a:latin typeface="Telegraf Bold Bold"/>
              </a:rPr>
              <a:t> </a:t>
            </a:r>
            <a:r>
              <a:rPr lang="en-US" sz="5600" dirty="0" err="1">
                <a:solidFill>
                  <a:srgbClr val="DBD2EA"/>
                </a:solidFill>
                <a:latin typeface="Telegraf Bold Bold"/>
              </a:rPr>
              <a:t>em</a:t>
            </a:r>
            <a:r>
              <a:rPr lang="en-US" sz="5600" dirty="0">
                <a:solidFill>
                  <a:srgbClr val="DBD2EA"/>
                </a:solidFill>
                <a:latin typeface="Telegraf Bold Bold"/>
              </a:rPr>
              <a:t> Grade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15136"/>
            <a:ext cx="16230600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A computação em grade (grid computing) conecta, em uma única rede, computadores geograficamente distantes, contando com a capacidade combinada de todos os computadores da grade para criar um "supercomputador virtual";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Empresas privadas utilizam as grades de computadores devido à capacidade estendida e ao custo mais baixo.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2072005"/>
            <a:ext cx="16230600" cy="602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Empresas grandes utilizam computadores em rede para a maioria das tarefas de processamento;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A utilização de computadores conectados por uma rede de comunicações para processamento é denominada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processamento distribuído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Uma das formas de processamento distribuído é a computação cliente/servidor, em que ambos fazem parte da rede, mas cada máquina desempenha a função específica que estiver mais apta a executar;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51868" y="3810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Computação Cliente/Servidor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73607" y="6414061"/>
            <a:ext cx="2355220" cy="17942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17014" y="6447049"/>
            <a:ext cx="1253973" cy="19027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25916" y="6588542"/>
            <a:ext cx="2257516" cy="16197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92034"/>
            <a:ext cx="16230600" cy="362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O cliente é o ponto de entrada do usuário para a função requisitada, que em geral define a entrada de dados;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O servidor é aquele que provê serviços ao cliente, além de ser responsável por armazenar e processar dados compartilhados e executar funções como gerenciar impressoras, armazenar backup e atividades de rede.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1868" y="3810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Computação Cliente/Servidor</a:t>
            </a:r>
          </a:p>
        </p:txBody>
      </p:sp>
      <p:sp>
        <p:nvSpPr>
          <p:cNvPr id="9" name="AutoShape 9"/>
          <p:cNvSpPr/>
          <p:nvPr/>
        </p:nvSpPr>
        <p:spPr>
          <a:xfrm>
            <a:off x="7015792" y="7398427"/>
            <a:ext cx="94525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10445052" y="7446052"/>
            <a:ext cx="94525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3654116"/>
            <a:ext cx="2798025" cy="32812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54584" y="3701741"/>
            <a:ext cx="1963096" cy="29787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51868" y="3810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Computação Cliente/Servidor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61337" y="3523607"/>
            <a:ext cx="2365325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Light"/>
              </a:rPr>
              <a:t>Requisições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3347" y="5489348"/>
            <a:ext cx="33013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Dados e Serviços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7823" y="2853681"/>
            <a:ext cx="1799779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 Bold"/>
              </a:rPr>
              <a:t>Cliente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68067" y="2853681"/>
            <a:ext cx="213613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 Bold"/>
              </a:rPr>
              <a:t>Servidor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87053" y="7375516"/>
            <a:ext cx="487784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Interface de usuário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456731" y="4449398"/>
            <a:ext cx="737453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rot="-10800000">
            <a:off x="5456731" y="5143500"/>
            <a:ext cx="737453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13167143" y="6518584"/>
            <a:ext cx="4889897" cy="18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Dados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Função de aplicação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Recursos de rede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01008" y="1721254"/>
            <a:ext cx="11685984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BD2EA"/>
                </a:solidFill>
                <a:latin typeface="Telegraf Bold"/>
              </a:rPr>
              <a:t>Arquitetura cliente/servidor de duas camadas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b="2033"/>
          <a:stretch>
            <a:fillRect/>
          </a:stretch>
        </p:blipFill>
        <p:spPr>
          <a:xfrm>
            <a:off x="2032075" y="2759558"/>
            <a:ext cx="14223851" cy="566188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51868" y="3810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Computação Cliente/Servidor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2599" y="1721254"/>
            <a:ext cx="1598280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BD2EA"/>
                </a:solidFill>
                <a:latin typeface="Telegraf Bold"/>
              </a:rPr>
              <a:t>Arquiteturas cliente/servidor de multicamadas (ou N-camadas)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9847" y="5596197"/>
            <a:ext cx="240558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Cliente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7068" y="5322829"/>
            <a:ext cx="240558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Internet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21742" y="5550477"/>
            <a:ext cx="2405581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Servidor da Web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34515" y="5550477"/>
            <a:ext cx="2723087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Servidor de aplicativo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0871" y="5143500"/>
            <a:ext cx="6683129" cy="33875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5433951"/>
            <a:ext cx="6296684" cy="30971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577465"/>
            <a:ext cx="16230600" cy="25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Além do hardware para processamento de dados, também se fazem necessárias tecnologias para armazenamento, entrada e saída de dados: os chamados dispositivos periféricos (ou apenas periféricos), uma vez que ficam fora da unidade principal do sistema de computação.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1868" y="8382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16622" y="1753688"/>
            <a:ext cx="11854755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Tecnologias de Armazenamento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15136"/>
            <a:ext cx="16230600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Devido ao comércio e aos negócios eletrônicos, além das regulamentações, tais como a Lei Sarbanes-Oxley, o armazenamento transformou-se em uma tecnologia estratégica;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mo"/>
              </a:rPr>
              <a:t> As tecnologias de armazenamento secundário são os discos magnéticos, os discos ópticos, as fitas magnéticas e as redes de armazenamento.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596" y="1471461"/>
            <a:ext cx="16204704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Tecnologias de Armazenamento Secundário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79155"/>
            <a:ext cx="16230600" cy="575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Disco Magnético: 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Discos rígidos e drives removíveis USB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RAID (Redundant Array of Inexpensive Discs): reúnem mais de uma centena de drives de discos em uma única unidade de grande porte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Discos Ópticos: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CD-ROM, CD-RW, DVD e DVD-RW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Fita Magnética;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Redes de armazenamento de dados: conectam inúmeros dispositivos de armazenamento em uma rede de alta velocidade independente.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3237" y="721895"/>
            <a:ext cx="20995105" cy="2569344"/>
            <a:chOff x="0" y="0"/>
            <a:chExt cx="17711920" cy="2167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11920" cy="2167553"/>
            </a:xfrm>
            <a:custGeom>
              <a:avLst/>
              <a:gdLst/>
              <a:ahLst/>
              <a:cxnLst/>
              <a:rect l="l" t="t" r="r" b="b"/>
              <a:pathLst>
                <a:path w="17711920" h="2167553">
                  <a:moveTo>
                    <a:pt x="16843240" y="0"/>
                  </a:moveTo>
                  <a:lnTo>
                    <a:pt x="16808951" y="0"/>
                  </a:lnTo>
                  <a:lnTo>
                    <a:pt x="900430" y="0"/>
                  </a:lnTo>
                  <a:lnTo>
                    <a:pt x="868680" y="0"/>
                  </a:lnTo>
                  <a:lnTo>
                    <a:pt x="0" y="868680"/>
                  </a:lnTo>
                  <a:lnTo>
                    <a:pt x="0" y="1297603"/>
                  </a:lnTo>
                  <a:lnTo>
                    <a:pt x="868680" y="2167553"/>
                  </a:lnTo>
                  <a:lnTo>
                    <a:pt x="900430" y="2167553"/>
                  </a:lnTo>
                  <a:lnTo>
                    <a:pt x="16808951" y="2167553"/>
                  </a:lnTo>
                  <a:lnTo>
                    <a:pt x="16843240" y="2167553"/>
                  </a:lnTo>
                  <a:lnTo>
                    <a:pt x="17711920" y="1297603"/>
                  </a:lnTo>
                  <a:lnTo>
                    <a:pt x="17711920" y="868680"/>
                  </a:lnTo>
                  <a:lnTo>
                    <a:pt x="16843240" y="0"/>
                  </a:lnTo>
                  <a:close/>
                </a:path>
              </a:pathLst>
            </a:custGeom>
            <a:solidFill>
              <a:srgbClr val="ECB63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56961" y="1062483"/>
            <a:ext cx="3643363" cy="18881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47071" y="1062483"/>
            <a:ext cx="2686257" cy="18881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6616" t="31102" r="3609" b="27382"/>
          <a:stretch>
            <a:fillRect/>
          </a:stretch>
        </p:blipFill>
        <p:spPr>
          <a:xfrm>
            <a:off x="9733328" y="1062483"/>
            <a:ext cx="5638342" cy="188816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0713" y="3368322"/>
            <a:ext cx="8774162" cy="92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5"/>
              </a:lnSpc>
            </a:pPr>
            <a:r>
              <a:rPr lang="en-US" sz="5125">
                <a:solidFill>
                  <a:srgbClr val="ECB63A"/>
                </a:solidFill>
                <a:latin typeface="Telegraf Bold Bold"/>
              </a:rPr>
              <a:t>INTEGRANTES DO GRUPO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0604" y="4801775"/>
            <a:ext cx="9141995" cy="3352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Antony Fernando Ribas Rocha Silva</a:t>
            </a:r>
          </a:p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Gabriele Xavier Ferreira</a:t>
            </a:r>
          </a:p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Henrique Silveiro da Silva</a:t>
            </a:r>
          </a:p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Matheus Henrique Santos e Silva</a:t>
            </a:r>
          </a:p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Nivaldo Gomes da Silva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0605" y="8770998"/>
            <a:ext cx="18057395" cy="129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-30">
                <a:solidFill>
                  <a:srgbClr val="ECB63A"/>
                </a:solidFill>
                <a:latin typeface="Telegraf Bold Bold"/>
              </a:rPr>
              <a:t>MATÉRIA: </a:t>
            </a:r>
            <a:r>
              <a:rPr lang="en-US" sz="3000" spc="-30">
                <a:solidFill>
                  <a:srgbClr val="FFFFFF"/>
                </a:solidFill>
                <a:latin typeface="Telegraf Bold"/>
              </a:rPr>
              <a:t>Sistemas de Informação</a:t>
            </a:r>
          </a:p>
          <a:p>
            <a:pPr>
              <a:lnSpc>
                <a:spcPts val="3300"/>
              </a:lnSpc>
            </a:pPr>
            <a:r>
              <a:rPr lang="en-US" sz="3000" spc="-30">
                <a:solidFill>
                  <a:srgbClr val="ECB63A"/>
                </a:solidFill>
                <a:latin typeface="Telegraf Bold Bold"/>
              </a:rPr>
              <a:t>ORIENTADOR:</a:t>
            </a:r>
            <a:r>
              <a:rPr lang="en-US" sz="3000" spc="-30">
                <a:solidFill>
                  <a:srgbClr val="FFFFFF"/>
                </a:solidFill>
                <a:latin typeface="Telegraf Bold Bold"/>
              </a:rPr>
              <a:t> </a:t>
            </a:r>
            <a:r>
              <a:rPr lang="en-US" sz="3000" spc="-30">
                <a:solidFill>
                  <a:srgbClr val="FFFFFF"/>
                </a:solidFill>
                <a:latin typeface="Telegraf Bold"/>
              </a:rPr>
              <a:t>Dimas Ozanam Calheiros</a:t>
            </a:r>
          </a:p>
          <a:p>
            <a:pPr>
              <a:lnSpc>
                <a:spcPts val="3300"/>
              </a:lnSpc>
            </a:pPr>
            <a:r>
              <a:rPr lang="en-US" sz="3000" spc="-30">
                <a:solidFill>
                  <a:srgbClr val="ECB63A"/>
                </a:solidFill>
                <a:latin typeface="Telegraf Bold Bold"/>
              </a:rPr>
              <a:t>GRADUAÇÃO:</a:t>
            </a:r>
            <a:r>
              <a:rPr lang="en-US" sz="3000" spc="-30">
                <a:solidFill>
                  <a:srgbClr val="FFFFFF"/>
                </a:solidFill>
                <a:latin typeface="Telegraf Bold Bold"/>
              </a:rPr>
              <a:t> </a:t>
            </a:r>
            <a:r>
              <a:rPr lang="en-US" sz="3000" spc="-30">
                <a:solidFill>
                  <a:srgbClr val="FFFFFF"/>
                </a:solidFill>
                <a:latin typeface="Telegraf Bold"/>
              </a:rPr>
              <a:t>Tecnologia em</a:t>
            </a:r>
            <a:r>
              <a:rPr lang="en-US" sz="3000" spc="-30">
                <a:solidFill>
                  <a:srgbClr val="FFFFFF"/>
                </a:solidFill>
                <a:latin typeface="Telegraf Bold Bold"/>
              </a:rPr>
              <a:t> </a:t>
            </a:r>
            <a:r>
              <a:rPr lang="en-US" sz="3000" spc="-30">
                <a:solidFill>
                  <a:srgbClr val="FFFFFF"/>
                </a:solidFill>
                <a:latin typeface="Telegraf Bold"/>
              </a:rPr>
              <a:t>Análise e Desenvolvimento de Sistemas - 1° Semestre 2022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682189" y="4086046"/>
            <a:ext cx="5577111" cy="51722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257921"/>
            <a:ext cx="3701988" cy="29092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58910" y="3143152"/>
            <a:ext cx="4185090" cy="31388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3406164"/>
            <a:ext cx="3919190" cy="26127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52335" y="3310395"/>
            <a:ext cx="3906965" cy="28043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0744" y="6335794"/>
            <a:ext cx="4397899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Disco Magnético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80139" y="6335794"/>
            <a:ext cx="354263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 Bold"/>
              </a:rPr>
              <a:t>RAID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86873" y="6335794"/>
            <a:ext cx="3833445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Disco Óptico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596" y="1471461"/>
            <a:ext cx="16204704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Tecnologias de Armazenamento Secundário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89095" y="6335794"/>
            <a:ext cx="3833445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Fita Magnética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47123" y="2114748"/>
            <a:ext cx="9993755" cy="77729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45985" y="1202240"/>
            <a:ext cx="859603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SANs - storage area networks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28926" y="1753688"/>
            <a:ext cx="11430149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Dispositivos de Entrada e Saída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15136"/>
            <a:ext cx="16230600" cy="511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599">
                <a:solidFill>
                  <a:srgbClr val="FFFFFF"/>
                </a:solidFill>
                <a:latin typeface="Arimo"/>
              </a:rPr>
              <a:t>A interação humana com sistemas de computador acontece geralmente por meio de dispositivos de entrada e saída;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Arimo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mo"/>
              </a:rPr>
              <a:t>Dispositivos de entrada recolhem dados e os convertem em formato eletrônico para uso pelo computador;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Arimo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mo"/>
              </a:rPr>
              <a:t>Dispositivos de saída apresentam os dados depois de processados.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98166"/>
            <a:ext cx="16230600" cy="592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Teclado;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Mouse de computador;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Tela sensível ao toque;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Reconhecimento óptico de caracteres;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Reconhecimento de caracteres de tinta magnética; 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Entrada por caneta;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Dispositivo de varredura digital;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Entrada de áudio; e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Sensores.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52764" y="1471461"/>
            <a:ext cx="8608368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Dispositivos de Entrada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67810"/>
            <a:ext cx="16230600" cy="202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9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Telegraf"/>
              </a:rPr>
              <a:t>Monitores;</a:t>
            </a:r>
          </a:p>
          <a:p>
            <a:pPr marL="820419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Telegraf"/>
              </a:rPr>
              <a:t>Impressoras; e</a:t>
            </a:r>
          </a:p>
          <a:p>
            <a:pPr marL="820419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Telegraf"/>
              </a:rPr>
              <a:t>Saídas de aúdio.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7669" y="1471461"/>
            <a:ext cx="7758559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Dispositivos de Saída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77999" y="838200"/>
            <a:ext cx="16732002" cy="99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 err="1">
                <a:solidFill>
                  <a:srgbClr val="B69CE1"/>
                </a:solidFill>
                <a:latin typeface="Telegraf Bold Bold"/>
              </a:rPr>
              <a:t>Tendências</a:t>
            </a:r>
            <a:r>
              <a:rPr lang="en-US" sz="5400" dirty="0">
                <a:solidFill>
                  <a:srgbClr val="B69CE1"/>
                </a:solidFill>
                <a:latin typeface="Telegraf Bold Bold"/>
              </a:rPr>
              <a:t> </a:t>
            </a:r>
            <a:r>
              <a:rPr lang="en-US" sz="5400" dirty="0" err="1">
                <a:solidFill>
                  <a:srgbClr val="B69CE1"/>
                </a:solidFill>
                <a:latin typeface="Telegraf Bold Bold"/>
              </a:rPr>
              <a:t>Contemporâneas</a:t>
            </a:r>
            <a:r>
              <a:rPr lang="en-US" sz="5400" dirty="0">
                <a:solidFill>
                  <a:srgbClr val="B69CE1"/>
                </a:solidFill>
                <a:latin typeface="Telegraf Bold Bold"/>
              </a:rPr>
              <a:t> de Hardware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72042"/>
            <a:ext cx="16230600" cy="542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 A crescente capacidade do hardware e da tecnologia de rede vem mudando radicalmente a maneira como as empresas organizam sua capacidade computacional; cada vez mais, elas confiam partes desse volume às redes;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Atualmente, observa-se seis tendências: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plataforma digital móvel emergente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nanotecnologia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computação em nuvem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computação autônoma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virtualização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processadores multinúcleo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611312"/>
            <a:ext cx="16230600" cy="695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B69CE1"/>
                </a:solidFill>
                <a:latin typeface="Telegraf Bold"/>
              </a:rPr>
              <a:t>Plataforma digital móvel emergente:</a:t>
            </a: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Reflete a transição da computação empresarial de PCs e máquinas desktop para dispositivos móveis, como celulares, smartphones, netbooks, Kindle e tablets.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B69CE1"/>
                </a:solidFill>
                <a:latin typeface="Telegraf Bold"/>
              </a:rPr>
              <a:t>Nanotecnologia:</a:t>
            </a: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Utiliza átomos e moléculas individuais para criar processadores de computador e outros dispositivos milhares de vezes menores do que o tamanho da tecnologia atual.</a:t>
            </a:r>
          </a:p>
          <a:p>
            <a:pPr algn="just">
              <a:lnSpc>
                <a:spcPts val="475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475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611312"/>
            <a:ext cx="16230600" cy="695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B69CE1"/>
                </a:solidFill>
                <a:latin typeface="Telegraf Bold"/>
              </a:rPr>
              <a:t>Computação em nuvem: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Refere-se a um modelo de computação no qual empresas e indivíduos obtêm recursos computacionais e aplicações de software pela Internet (conhecida como “a nuvem”).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B69CE1"/>
                </a:solidFill>
                <a:latin typeface="Telegraf Bold"/>
              </a:rPr>
              <a:t>Computação autônoma: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Esta é uma iniciativa setorial para desenvolver sistemas capazes de configurar, otimizar e sintonizar a si mesmos, autoconsertar-se quando avariados e proteger-se de intrusos e da autodestruição.</a:t>
            </a:r>
          </a:p>
          <a:p>
            <a:pPr algn="just">
              <a:lnSpc>
                <a:spcPts val="4759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4759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33976" y="1292225"/>
            <a:ext cx="16020047" cy="759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B69CE1"/>
                </a:solidFill>
                <a:latin typeface="Telegraf Bold"/>
              </a:rPr>
              <a:t>Virtualização: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Apresenta uma série de recursos computacionais (como poder computacional e armazenamento de dados) de modo que todos possam ser acessados de maneira que não estejam restritos pela configuração física ou pela localização geográfica. 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B69CE1"/>
                </a:solidFill>
                <a:latin typeface="Telegraf Bold"/>
              </a:rPr>
              <a:t>Processadores multinúcleo: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Circuito integrado ao qual dois ou mais processadores foram conectados para a melhoria do desempenho, redução do consumo de energia e processamento simultâneo mais eficiente de múltiplas tarefas.</a:t>
            </a:r>
          </a:p>
          <a:p>
            <a:pPr algn="just">
              <a:lnSpc>
                <a:spcPts val="4759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4759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0735" y="-7747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85953" y="1469595"/>
            <a:ext cx="6673347" cy="50717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380091"/>
            <a:ext cx="8998491" cy="176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FFFFFF"/>
                </a:solidFill>
                <a:latin typeface="Telegraf Bold Bold"/>
              </a:rPr>
              <a:t>SOFTWARE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91876" y="3414127"/>
            <a:ext cx="11320367" cy="337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7"/>
              </a:lnSpc>
              <a:spcBef>
                <a:spcPct val="0"/>
              </a:spcBef>
            </a:pPr>
            <a:r>
              <a:rPr lang="en-US" sz="3390">
                <a:solidFill>
                  <a:srgbClr val="FFFFFF"/>
                </a:solidFill>
                <a:latin typeface="Telegraf Bold"/>
              </a:rPr>
              <a:t>    A dimensão tecnológica envolve a infraestrutura, hardware, software e comunicações, aplicações de gestão orientadas ao ambiente organizacional interno, intranet, ERP, SAD, SIG, aplicações de gestão orientadas ao ambiente organizacional externo, CRM, Call Center, Extranet.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40331" y="2672348"/>
            <a:ext cx="4318969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1876" y="895350"/>
            <a:ext cx="10852794" cy="72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B69CE1"/>
                </a:solidFill>
                <a:latin typeface="Telegraf Bold Bold"/>
              </a:rPr>
              <a:t>O QUE É DIMENSÃO TECNOLÓGICA 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8829" y="2441257"/>
            <a:ext cx="14650343" cy="459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Telegraf"/>
              </a:rPr>
              <a:t>  Os softwares de sistema são os responsáveis pelos sistemas operacionais de todos os dispositivos e auxiliam os usuários em seu uso, de forma visual e através de comandos. Software aplicativo é um programa de computador com o objetivo de ajudar o usuário a desempenhar uma tarefa específica.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89075" y="6617458"/>
            <a:ext cx="3270225" cy="32941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8829" y="838200"/>
            <a:ext cx="1465034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Software de Sistema e Aplicativo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1286" y="1992752"/>
            <a:ext cx="14665428" cy="426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Telegraf"/>
              </a:rPr>
              <a:t>  Software de sistema e software aplicativo estão inter-relacionados e podem ser considerados como um conjunto de caixas alojadas umas dentro das outras. Os usuários finais trabalham principalmente com o software aplicativo.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3137146" y="5969134"/>
            <a:ext cx="4732834" cy="55688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45443" y="1028700"/>
            <a:ext cx="9997115" cy="69750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45443" y="8319225"/>
            <a:ext cx="9118700" cy="58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EFE"/>
                </a:solidFill>
                <a:latin typeface="Open Sans Italics"/>
              </a:rPr>
              <a:t>Fonte: Professor da IESB Marco Machado (2011)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8829" y="2538804"/>
            <a:ext cx="14650343" cy="392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Telegraf"/>
              </a:rPr>
              <a:t>  O sistema operacional é o gerente-geral do sistema do computador, permitindo que esse sistema lide com várias tarefas e usuários ao mesmo tempo. Ele aloca e designa recursos do sistema, programa a utilização dos recursos e tarefas e monitora as atividades do sistema.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91844" y="7462885"/>
            <a:ext cx="2867456" cy="205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8829" y="838200"/>
            <a:ext cx="1465034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Software de Sistema Operacional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5350"/>
            <a:ext cx="14665428" cy="688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Telegraf"/>
              </a:rPr>
              <a:t>  O sistema operacional controla a forma como um único usuário interage com o computador. Os sistemas operacionais usam interface gráfica de usuário, que faz uso de ícones, botões, barras e caixas para executar tarefas.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</a:rPr>
              <a:t>  Novas tecnologias de interface estão surgindo tanto para os sistemas empresariais quanto para os domésticos, um exemplo é o multitoque, popularizada pelo iPhone/iPad.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3137146" y="5969134"/>
            <a:ext cx="4732834" cy="55688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9362" y="2135829"/>
            <a:ext cx="14665428" cy="436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Telegraf"/>
              </a:rPr>
              <a:t>  A família Windows de sistemas operacionais conta com versões cliente e servidor e uma interface gráfica de usuário simplificada. Os sistemas Windows podem executar inúmeras tarefas de programação simultaneamente e têm poderosos recursos de rede, incluindo a capacidade de acessar informações na internet.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97140" y="6615151"/>
            <a:ext cx="2662160" cy="29051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Windows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9362" y="2700364"/>
            <a:ext cx="14665428" cy="342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Telegraf"/>
              </a:rPr>
              <a:t>  Os sistemas operacionais Windows para servidores de rede proporcionam funções de gestão de rede, inclusive ferramentas para criar e operar sites e outros serviços da internet.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97140" y="6615151"/>
            <a:ext cx="2662160" cy="29051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Windows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9362" y="2242548"/>
            <a:ext cx="14665428" cy="470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Telegraf"/>
              </a:rPr>
              <a:t>  O Linux é um sistema operacional de software aberto que pode ser baixado da internet gratuitamente. É confiável, de projeto compacto e habilitado a rodar em muitas plataformas diferentes de hardware, dentre elas servidores, computadores de mão e eletroeletrônicos de consumo.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52857" y="6838678"/>
            <a:ext cx="2463865" cy="29717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Linux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3210" y="2077492"/>
            <a:ext cx="14665428" cy="522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Telegraf"/>
              </a:rPr>
              <a:t>  O Linux tem papel decisivo no back-office, sendo utilizado em servidores da Web e redes locais. Atualmente detém 25% do mercado norte-americano de servidores. Ao mesmo tempo, seu uso em computadores de mesa está crescendo a passos largos, com gigantes do mercado oferecendo versões de seus produtos que podem rodar em Linux.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52857" y="6838678"/>
            <a:ext cx="2463865" cy="29717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Linux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66245"/>
            <a:ext cx="14665428" cy="555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Telegraf"/>
              </a:rPr>
              <a:t>  O Chrome OS, da Google, serve como um sistema operacional mais leve parra usuários que executam a maior parte de suas tarefas na internet e funciona tanto em notebooks quanto desktops. O Android é um sistema operacional móvel inicialmente desenvolvido como plataforma flexível e atualizável para dispositivos móveis.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31972" y="7118395"/>
            <a:ext cx="2927328" cy="25813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0735" y="-7747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68829" y="3725460"/>
            <a:ext cx="8998491" cy="176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FFFFFF"/>
                </a:solidFill>
                <a:latin typeface="Telegraf Bold Bold"/>
              </a:rPr>
              <a:t>HARDWARE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7320" y="2417187"/>
            <a:ext cx="8260809" cy="466570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873646" y="2520315"/>
            <a:ext cx="2013207" cy="2335181"/>
            <a:chOff x="0" y="0"/>
            <a:chExt cx="734423" cy="851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4423" cy="851880"/>
            </a:xfrm>
            <a:custGeom>
              <a:avLst/>
              <a:gdLst/>
              <a:ahLst/>
              <a:cxnLst/>
              <a:rect l="l" t="t" r="r" b="b"/>
              <a:pathLst>
                <a:path w="734423" h="851880">
                  <a:moveTo>
                    <a:pt x="0" y="0"/>
                  </a:moveTo>
                  <a:lnTo>
                    <a:pt x="734423" y="0"/>
                  </a:lnTo>
                  <a:lnTo>
                    <a:pt x="734423" y="851880"/>
                  </a:lnTo>
                  <a:lnTo>
                    <a:pt x="0" y="851880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759028" y="2659206"/>
            <a:ext cx="2038696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9362" y="2407604"/>
            <a:ext cx="14665428" cy="397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Telegraf"/>
              </a:rPr>
              <a:t>  Atualmente, as empresas têm acesso a uma gama de ferramentas para desenvolver seus softwares aplicativos. Entre elas estão as linguagens de programação tradicional e as linguagens de quarta geração.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19362" y="838200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Desenvolvimento de Software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91844" y="7462885"/>
            <a:ext cx="2867456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3210" y="2077492"/>
            <a:ext cx="14665428" cy="522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50">
                <a:solidFill>
                  <a:srgbClr val="FFFFFF"/>
                </a:solidFill>
                <a:latin typeface="Telegraf"/>
              </a:rPr>
              <a:t> 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Desenvolvida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no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início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década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1970, C é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uma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linguagem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poderosa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muito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usada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por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programadores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profissionais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na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criação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sistemas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operacionais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e software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aplicativo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especialmente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para PCs.</a:t>
            </a:r>
          </a:p>
          <a:p>
            <a:pPr algn="just">
              <a:lnSpc>
                <a:spcPts val="5879"/>
              </a:lnSpc>
              <a:spcBef>
                <a:spcPct val="0"/>
              </a:spcBef>
            </a:pPr>
            <a:r>
              <a:rPr lang="en-US" sz="4150">
                <a:solidFill>
                  <a:srgbClr val="FFFFFF"/>
                </a:solidFill>
                <a:latin typeface="Telegraf"/>
              </a:rPr>
              <a:t>  C++ é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uma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versão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mais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recente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do C, com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todos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seus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recursos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 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mais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possibilidade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trabalhar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com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objetos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software,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combinando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dados 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procedimentos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. 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07566" y="6989576"/>
            <a:ext cx="2451734" cy="277459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C e C++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09717"/>
            <a:ext cx="14665428" cy="524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50">
                <a:solidFill>
                  <a:srgbClr val="FFFFFF"/>
                </a:solidFill>
                <a:latin typeface="Telegraf"/>
              </a:rPr>
              <a:t>  O Visual Basic é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uma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ferramenta de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programação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amplamente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usada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para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criar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aplicações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que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rodam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no Windows.</a:t>
            </a:r>
          </a:p>
          <a:p>
            <a:pPr algn="just">
              <a:lnSpc>
                <a:spcPts val="5879"/>
              </a:lnSpc>
            </a:pPr>
            <a:r>
              <a:rPr lang="en-US" sz="4150">
                <a:solidFill>
                  <a:srgbClr val="FFFFFF"/>
                </a:solidFill>
                <a:latin typeface="Telegraf"/>
              </a:rPr>
              <a:t>  O COBOL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foi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desenvolvido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no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início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década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1960 para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processar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grandes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arquivos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dados com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caracteres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alfanuméricos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e para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produzir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relatórios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corporativos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.</a:t>
            </a:r>
          </a:p>
          <a:p>
            <a:pPr algn="just">
              <a:lnSpc>
                <a:spcPts val="5879"/>
              </a:lnSpc>
              <a:spcBef>
                <a:spcPct val="0"/>
              </a:spcBef>
            </a:pPr>
            <a:endParaRPr lang="en-US" sz="4199">
              <a:solidFill>
                <a:srgbClr val="FFFFFF"/>
              </a:solidFill>
              <a:latin typeface="Telegraf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2129" y="7060655"/>
            <a:ext cx="4103743" cy="281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36844" y="7164933"/>
            <a:ext cx="5222456" cy="26031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19362" y="607121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Visual Basic e COBOL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352930"/>
            <a:ext cx="14650343" cy="136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Telegraf Bold"/>
              </a:rPr>
              <a:t>Tendências de Software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4891126" cy="756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B69CE1"/>
                </a:solidFill>
                <a:latin typeface="Telegraf Bold"/>
              </a:rPr>
              <a:t>Software de código aberto:</a:t>
            </a:r>
          </a:p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Telegraf"/>
              </a:rPr>
              <a:t>Ele é desenvolvido por uma comunidade de programadores ao redor do mundo que disponibilizam seus programas aos usuários e permitem modificações.</a:t>
            </a:r>
          </a:p>
          <a:p>
            <a:pPr algn="just">
              <a:lnSpc>
                <a:spcPts val="5459"/>
              </a:lnSpc>
            </a:pPr>
            <a:endParaRPr lang="en-US" sz="39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B69CE1"/>
                </a:solidFill>
                <a:latin typeface="Telegraf Bold"/>
              </a:rPr>
              <a:t>Ferramentas e serviços baseados em nuvem:</a:t>
            </a:r>
          </a:p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Telegraf"/>
              </a:rPr>
              <a:t>O software baseado na nuvem e os dados utilizados estão hospedados em servidores e grandes centros de dados, podendo ser acessados por qualquer pessoa com uma conexão à internet e um navegador da web.</a:t>
            </a:r>
          </a:p>
          <a:p>
            <a:pPr algn="just">
              <a:lnSpc>
                <a:spcPts val="5459"/>
              </a:lnSpc>
            </a:pPr>
            <a:endParaRPr lang="en-US" sz="3900">
              <a:solidFill>
                <a:srgbClr val="FFFFFF"/>
              </a:solidFill>
              <a:latin typeface="Telegraf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0735" y="-7747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01065" y="1460749"/>
            <a:ext cx="5555591" cy="56900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380091"/>
            <a:ext cx="8998491" cy="176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FFFFFF"/>
                </a:solidFill>
                <a:latin typeface="Telegraf Bold Bold"/>
              </a:rPr>
              <a:t>SERVIÇOS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840" t="19960" b="19960"/>
          <a:stretch>
            <a:fillRect/>
          </a:stretch>
        </p:blipFill>
        <p:spPr>
          <a:xfrm>
            <a:off x="635463" y="2250837"/>
            <a:ext cx="7423235" cy="63569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7513439" y="838200"/>
            <a:ext cx="327064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Serviços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15990" y="2550478"/>
            <a:ext cx="9043310" cy="426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Telegraf"/>
              </a:rPr>
              <a:t> A  dimensão tecnológica  funciona como uma estrutura de apoio à Gestão do Conhecimento, geração de inovações em produtos e processos, envolvendo  infraestrutura, hardware, software e comunicações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79535" y="838200"/>
            <a:ext cx="5140803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Sistema ERP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29381"/>
            <a:ext cx="16230600" cy="566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Telegraf"/>
              </a:rPr>
              <a:t> Enterprise Resource Planning(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Planejamento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dos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Recursos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Empresa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).O ERP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funciona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como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um software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gestão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para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unificar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informações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facilitar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o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fluxo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trabalho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entre as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áreas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.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Levando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em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consideração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que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cada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departamento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necessita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uma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ferramenta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própria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para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poder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gerar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seus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relatórios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executar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tarefas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rotineiras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, o ERP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passa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ter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um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papel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fundamental,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funcionando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como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um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centralizador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do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fluxo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trabalho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alinhando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comunicação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todas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as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áreas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facilitando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tomada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decisão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47621" y="2220317"/>
            <a:ext cx="6592757" cy="64653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92578" y="838200"/>
            <a:ext cx="490284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Sistema ERP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3154" y="838200"/>
            <a:ext cx="2103014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CRM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19275"/>
            <a:ext cx="16230600" cy="425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O CRM(gestão de relacionamento com o cliente) é um sistema que permite registrar e organizar todos os pontos de um contato que um consumidor tem com o vendedor de uma empresa. Quando o profissional de vendas entra em contato com um possível cliente, consegue armazenar na ferramenta dados como nome, endereço, telefone, visitas ao site e descrição de cada uma das interações.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248362" y="381000"/>
            <a:ext cx="3769710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>
                <a:solidFill>
                  <a:srgbClr val="B69CE1"/>
                </a:solidFill>
                <a:latin typeface="Telegraf Bold Bold"/>
              </a:rPr>
              <a:t>Hardware</a:t>
            </a:r>
            <a:endParaRPr lang="pt-BR" sz="5400" dirty="0"/>
          </a:p>
        </p:txBody>
      </p:sp>
      <p:sp>
        <p:nvSpPr>
          <p:cNvPr id="5" name="TextBox 5"/>
          <p:cNvSpPr txBox="1"/>
          <p:nvPr/>
        </p:nvSpPr>
        <p:spPr>
          <a:xfrm>
            <a:off x="1028700" y="1677353"/>
            <a:ext cx="16230600" cy="681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elegraf"/>
              </a:rPr>
              <a:t>Consiste na tecnologia para processamento computacional, armazenamento, entrada e saída de dados;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elegraf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elegraf"/>
              </a:rPr>
              <a:t>Inclui computadores de pequeno porte - os de mesa (desktops) e os portáteis -, assistentes digitais pessoais (PDAs) de mão, dispositivos móveis que dão acesso a dados corporativos e à Internet e computadores de grande porte, como os mainframes e os supercomputadores;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elegraf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elegraf"/>
              </a:rPr>
              <a:t>Inclui equipamentos para reunir e registrar dados, meios físicos para armazenar os dados e dispositivos para a saída da informação processada.</a:t>
            </a:r>
          </a:p>
          <a:p>
            <a:pPr algn="just">
              <a:lnSpc>
                <a:spcPts val="4760"/>
              </a:lnSpc>
            </a:pPr>
            <a:endParaRPr lang="en-US" sz="35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60770" y="2039044"/>
            <a:ext cx="7566461" cy="65449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96783" y="838200"/>
            <a:ext cx="2031738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Telegraf Bold Bold"/>
              </a:rPr>
              <a:t>CRM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392268" y="838200"/>
            <a:ext cx="1708661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SIG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07651"/>
            <a:ext cx="16230600" cy="495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O Sistema de Informações Geográficas – SIG é um conjunto de sistemas de softwares e hardwares capazes de produzir, armazenar, processar, analisar e representar inúmeras informações sobre o espaço geográfico, tendo como produto final mapas temáticos, imagens de satélites, cartas topográficas, gráficos e tabelas. São utilizados por pesquisadores, empresas, ONGs, governos, serviços de inteligência.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01875"/>
            <a:ext cx="16230600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Um Sistema de Apoio à Decisão ( SAD ) é um sistema (de informação) baseado em computadores que combina modelos e dados, com grande envolvimento dos utilizadores, e que visa resolver problemas pouco/não estruturados.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96275" y="838200"/>
            <a:ext cx="169545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SAD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28806" y="838200"/>
            <a:ext cx="143038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EDI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22310"/>
            <a:ext cx="16230600" cy="636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Electronic Data Interchange (Intercâmbio eletrônico de dados), permite a troca de documentos padronizados entre os sistemas informáticos de quem participa numa relação comercial, adaptando-se a vários setores conforme as necessidades concretas de comunicação das empresas.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Ao permitir a comunicação direta entre os softwares de empresas diferentes, o EDI elimina problemas como o atraso no envio de documentos. A tecnologia também permite que as duas empresas monitorem juntas o envio de bens.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59479" y="838200"/>
            <a:ext cx="2024891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 Bold"/>
              </a:rPr>
              <a:t>SCM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23269"/>
            <a:ext cx="16230600" cy="354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Supply Chain Management é uma rede de pessoas, negócios, recursos, atividades, tecnologia e expertise que se destina a controlar o fluxo de produtos e serviços em uma organização. Com isso cria uma facilidade em gerenciar os suprimentos da empresa com uma maior eficiência é precisão.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0921" y="838200"/>
            <a:ext cx="4766508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B69CE1"/>
                </a:solidFill>
                <a:latin typeface="Telegraf Bold Bold"/>
              </a:rPr>
              <a:t>Call Center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65325"/>
            <a:ext cx="16230600" cy="213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elegraf Bold"/>
              </a:rPr>
              <a:t>Call center, também chamado de Central de Atendimento, é uma  área dentro de uma empresa voltada exclusivamente para fazer o atendimento telefônico dos clientes.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4173" y="838200"/>
            <a:ext cx="627965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Data Warehouse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25766"/>
            <a:ext cx="16230600" cy="566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Um </a:t>
            </a:r>
            <a:r>
              <a:rPr lang="en-US" sz="3999" u="sng">
                <a:solidFill>
                  <a:srgbClr val="FFFFFF"/>
                </a:solidFill>
                <a:latin typeface="Telegraf"/>
              </a:rPr>
              <a:t>data warehouse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é um tipo de sistema de </a:t>
            </a:r>
            <a:r>
              <a:rPr lang="en-US" sz="3999">
                <a:solidFill>
                  <a:srgbClr val="FFFFFF"/>
                </a:solidFill>
                <a:latin typeface="Telegraf"/>
              </a:rPr>
              <a:t>gerenciamento de dados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projetado para ativar e fornecer suporte às atividades de business intelligence (BI), especialmente a análise avançada. Os data warehouses destinam-se exclusivamente a realizar consultas e análises avançadas e geralmente contêm grandes quantidades de dados históricos. Os dados em um data warehouse geralmente são derivados de uma ampla variedade de fontes, como arquivos de log de aplicativos e aplicativos de transações.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4173" y="838200"/>
            <a:ext cx="627965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Data Warehouse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25766"/>
            <a:ext cx="16230600" cy="566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O </a:t>
            </a:r>
            <a:r>
              <a:rPr lang="en-US" sz="3999" u="sng">
                <a:solidFill>
                  <a:srgbClr val="FFFFFF"/>
                </a:solidFill>
                <a:latin typeface="Telegraf"/>
              </a:rPr>
              <a:t>data warehouse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centraliza e consolida grandes quantidades de dados de várias fontes. Seus recursos analíticos permitem que as organizações obtenham informações de negócios úteis de seus dados para melhorar a tomada de decisões. Com o tempo, cria-se um registro histórico que pode ser inestimável para cientistas de dados e analistas de negócios. Devido a esses recursos, um data warehouse pode ser considerado a “única fonte verdadeira” da organização.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64595" y="914400"/>
            <a:ext cx="5065492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Open Sans Extra Bold"/>
              </a:rPr>
              <a:t>Data Mining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54350"/>
            <a:ext cx="16230600" cy="636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E um processo de explorar grandes quantidades de dados à procura de padrões consistentes. Como regras de associação ou sequências temporais, para detectar relacionamentos sistemáticos entre variáveis, detectando assim novos subconjuntos de dados.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Data mining é formada por um conjunto de ferramentas e técnicas que através do uso de algoritmos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de aprendizagem ou classificação baseados em redes neurais e estatística. Estes são capazes de explorar um conjunto de dados, extraindo ou ajudando a evidenciar padrões nestes dados e auxiliando na descoberta de conhecimento. 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0921" y="914400"/>
            <a:ext cx="4959166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Open Sans Extra Bold"/>
              </a:rPr>
              <a:t>Data Mining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84670"/>
            <a:ext cx="16230600" cy="495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 Bold"/>
              </a:rPr>
              <a:t>Para que Serve o Data Mining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Procura conhecer melhor os clientes, seus padrões de consumo e motivações. Data Mining resgata em organizações grandes o papel do dono atendendo no balcão e conhecendo sua clientela. Esses dados agora podem agregar valor às decisões da empresa, sugerir tendências, desvendar particularidades dela e de seu meio ambiente e permitir ações melhor informadas aos seus gestores.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892799" y="838200"/>
            <a:ext cx="850240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26276"/>
            <a:ext cx="16230600" cy="511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endParaRPr/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É de extrema importância para as empresas a escolha do hardware mais adequado, pois a resolução de problemas e desafios dependem de como os computadores e os sistemas de informação são gerenciados;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Os computadores são utilizados de acordo com a necessidade dos indivíduos e das empresas.</a:t>
            </a:r>
          </a:p>
          <a:p>
            <a:pPr algn="just">
              <a:lnSpc>
                <a:spcPts val="4604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7544" y="838200"/>
            <a:ext cx="7444262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Intranet e Extranet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72372"/>
            <a:ext cx="16230600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A  </a:t>
            </a:r>
            <a:r>
              <a:rPr lang="en-US" sz="3999">
                <a:solidFill>
                  <a:srgbClr val="FFFFFF"/>
                </a:solidFill>
                <a:latin typeface="Telegraf Bold"/>
              </a:rPr>
              <a:t>intranet 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é uma rede interna, fechada e exclusiva, com acesso somente para os funcionários de uma determinada empresa e muitas vezes liberado somente no ambiente de trabalho e em computadores registrados na rede.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1340" y="859465"/>
            <a:ext cx="7380466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Intranet e Extranet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03500"/>
            <a:ext cx="16230600" cy="495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A  </a:t>
            </a:r>
            <a:r>
              <a:rPr lang="en-US" sz="3999">
                <a:solidFill>
                  <a:srgbClr val="FFFFFF"/>
                </a:solidFill>
                <a:latin typeface="Telegraf Bold"/>
              </a:rPr>
              <a:t>extranet  </a:t>
            </a:r>
            <a:r>
              <a:rPr lang="en-US" sz="3999">
                <a:solidFill>
                  <a:srgbClr val="FFFFFF"/>
                </a:solidFill>
                <a:latin typeface="Telegraf"/>
              </a:rPr>
              <a:t>pode ser entendida como uma extensão da intranet, ou seja, é a mesma rede usada na empresa que pode ser acessada pelas pessoas autorizadas de forma remota, a partir de outros locais. É extranet também quando a intranet é aberta para fornecedores e parceiros de negócios, a fim de facilitar o compartilhamento de arquivos ou a realização de trâmites — como pedidos e pagamentos, por exemplo.  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7139" t="3074" r="5779" b="3127"/>
          <a:stretch>
            <a:fillRect/>
          </a:stretch>
        </p:blipFill>
        <p:spPr>
          <a:xfrm>
            <a:off x="9541660" y="3706641"/>
            <a:ext cx="8296331" cy="488560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99829" y="442277"/>
            <a:ext cx="1388834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Diferenças entre extranet e intranet: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499145"/>
            <a:ext cx="16230600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A  intranet  é uma rede interna, fechada e exclusiva, com acesso somente para os funcionários de uma determinada empresa e muitas vezes liberado somente no ambiente de trabalho e em computadores registrados na rede.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20657" y="-7747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67822" y="1775959"/>
            <a:ext cx="7471824" cy="48227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147461"/>
            <a:ext cx="8998491" cy="25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FEA82F"/>
                </a:solidFill>
                <a:latin typeface="Telegraf Bold Bold"/>
              </a:rPr>
              <a:t>GERENCIAMENTO DE DADOS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3215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1219" y="2715320"/>
            <a:ext cx="1486315" cy="12349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47859" y="4367271"/>
            <a:ext cx="2062079" cy="16282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r="4625"/>
          <a:stretch>
            <a:fillRect/>
          </a:stretch>
        </p:blipFill>
        <p:spPr>
          <a:xfrm>
            <a:off x="1028700" y="6449183"/>
            <a:ext cx="2330987" cy="24440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72084" y="876300"/>
            <a:ext cx="14554086" cy="93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2"/>
              </a:lnSpc>
            </a:pPr>
            <a:r>
              <a:rPr lang="en-US" sz="5166">
                <a:solidFill>
                  <a:srgbClr val="B69CE1"/>
                </a:solidFill>
                <a:latin typeface="Telegraf Bold Bold"/>
              </a:rPr>
              <a:t>Diferença entre dados e informações?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83616" y="3071530"/>
            <a:ext cx="12918080" cy="83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0653" lvl="1" indent="-500327">
              <a:lnSpc>
                <a:spcPts val="6488"/>
              </a:lnSpc>
              <a:buFont typeface="Arial"/>
              <a:buChar char="•"/>
            </a:pPr>
            <a:r>
              <a:rPr lang="en-US" sz="4634">
                <a:solidFill>
                  <a:srgbClr val="FFFFFF"/>
                </a:solidFill>
                <a:latin typeface="Telegraf"/>
              </a:rPr>
              <a:t>Dado é como uma única peça de lego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3616" y="4639006"/>
            <a:ext cx="13314313" cy="79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8142" lvl="1" indent="-474071" algn="ctr">
              <a:lnSpc>
                <a:spcPts val="6148"/>
              </a:lnSpc>
              <a:buFont typeface="Arial"/>
              <a:buChar char="•"/>
            </a:pPr>
            <a:r>
              <a:rPr lang="en-US" sz="4391">
                <a:solidFill>
                  <a:srgbClr val="FFFFFF"/>
                </a:solidFill>
                <a:latin typeface="Telegraf"/>
              </a:rPr>
              <a:t>Informação é o conjunto de dados organizados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753" y="5344144"/>
            <a:ext cx="6476360" cy="7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8"/>
              </a:lnSpc>
            </a:pPr>
            <a:r>
              <a:rPr lang="en-US" sz="4063">
                <a:solidFill>
                  <a:srgbClr val="FFFFFF"/>
                </a:solidFill>
                <a:latin typeface="Telegraf"/>
              </a:rPr>
              <a:t>com determinado sentido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3616" y="6363458"/>
            <a:ext cx="13342554" cy="150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74" lvl="1" indent="-464187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Open Sans"/>
              </a:rPr>
              <a:t>o conhecimento acontece quando a informação é aplicada.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32141" y="5940002"/>
            <a:ext cx="2509441" cy="2509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1131" b="15716"/>
          <a:stretch>
            <a:fillRect/>
          </a:stretch>
        </p:blipFill>
        <p:spPr>
          <a:xfrm>
            <a:off x="6831226" y="2886731"/>
            <a:ext cx="2565904" cy="18770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58887" y="2506965"/>
            <a:ext cx="2953719" cy="29537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932141" y="2886731"/>
            <a:ext cx="2256769" cy="22567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58887" y="6192418"/>
            <a:ext cx="2561153" cy="25611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831226" y="6244130"/>
            <a:ext cx="2509441" cy="250944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37953" y="1080013"/>
            <a:ext cx="16854487" cy="998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dirty="0" err="1">
                <a:solidFill>
                  <a:srgbClr val="B69CE1"/>
                </a:solidFill>
                <a:latin typeface="Telegraf Bold Bold"/>
              </a:rPr>
              <a:t>Quais</a:t>
            </a:r>
            <a:r>
              <a:rPr lang="en-US" sz="5899" dirty="0">
                <a:solidFill>
                  <a:srgbClr val="B69CE1"/>
                </a:solidFill>
                <a:latin typeface="Telegraf Bold Bold"/>
              </a:rPr>
              <a:t> </a:t>
            </a:r>
            <a:r>
              <a:rPr lang="en-US" sz="5899" dirty="0" err="1">
                <a:solidFill>
                  <a:srgbClr val="B69CE1"/>
                </a:solidFill>
                <a:latin typeface="Telegraf Bold Bold"/>
              </a:rPr>
              <a:t>os</a:t>
            </a:r>
            <a:r>
              <a:rPr lang="en-US" sz="5899" dirty="0">
                <a:solidFill>
                  <a:srgbClr val="B69CE1"/>
                </a:solidFill>
                <a:latin typeface="Telegraf Bold Bold"/>
              </a:rPr>
              <a:t> </a:t>
            </a:r>
            <a:r>
              <a:rPr lang="en-US" sz="5899" dirty="0" err="1">
                <a:solidFill>
                  <a:srgbClr val="B69CE1"/>
                </a:solidFill>
                <a:latin typeface="Telegraf Bold Bold"/>
              </a:rPr>
              <a:t>componente</a:t>
            </a:r>
            <a:r>
              <a:rPr lang="en-US" sz="5899" dirty="0">
                <a:solidFill>
                  <a:srgbClr val="B69CE1"/>
                </a:solidFill>
                <a:latin typeface="Telegraf Bold Bold"/>
              </a:rPr>
              <a:t> da </a:t>
            </a:r>
            <a:r>
              <a:rPr lang="en-US" sz="5899" dirty="0" err="1">
                <a:solidFill>
                  <a:srgbClr val="B69CE1"/>
                </a:solidFill>
                <a:latin typeface="Telegraf Bold Bold"/>
              </a:rPr>
              <a:t>Gestão</a:t>
            </a:r>
            <a:r>
              <a:rPr lang="en-US" sz="5899" dirty="0">
                <a:solidFill>
                  <a:srgbClr val="B69CE1"/>
                </a:solidFill>
                <a:latin typeface="Telegraf Bold Bold"/>
              </a:rPr>
              <a:t> de dados?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22597" y="3394895"/>
            <a:ext cx="12598823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O desempenho da empresa depende do que consegue ou não fazer com os seus dados.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22597" y="5340059"/>
            <a:ext cx="12598823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As informações auxiliam gerentes e funcionários a tomar melhores decisões.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03491" y="838200"/>
            <a:ext cx="12749808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Importância da gestão de dados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213402" y="2972117"/>
            <a:ext cx="12255365" cy="482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Os bancos de dados podem apresentar-se em vários modelos.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Hierárquicos ou de árvores;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Relacionais;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Distribuídos fisicamente (data center).  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9166" y="3086417"/>
            <a:ext cx="3274528" cy="35947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67361" y="876300"/>
            <a:ext cx="8761958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69CE1"/>
                </a:solidFill>
                <a:latin typeface="Telegraf Bold Bold"/>
              </a:rPr>
              <a:t>O que é Banco de dados?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965992" y="876300"/>
            <a:ext cx="12961144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69CE1"/>
                </a:solidFill>
                <a:latin typeface="Telegraf Bold"/>
              </a:rPr>
              <a:t>Sistemas de gestão de banco de dados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00672" y="3315335"/>
            <a:ext cx="11593146" cy="18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É um software específico usado para criar, armazenar, organizar e acessar dados  a partir de um banco de dados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9166" y="3086417"/>
            <a:ext cx="3274528" cy="359479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0188" y="2744470"/>
            <a:ext cx="4006710" cy="400671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5127" y="876300"/>
            <a:ext cx="17682873" cy="186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69CE1"/>
                </a:solidFill>
                <a:latin typeface="Telegraf Bold"/>
              </a:rPr>
              <a:t>Inteligência empresarial e análise multidimensional de dados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58117" y="3519735"/>
            <a:ext cx="10642390" cy="435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689" lvl="1" indent="-381345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FFFFFF"/>
                </a:solidFill>
                <a:latin typeface="Telegraf"/>
              </a:rPr>
              <a:t>Análisar informações e, assim, descobrir novos padrões.</a:t>
            </a:r>
          </a:p>
          <a:p>
            <a:pPr>
              <a:lnSpc>
                <a:spcPts val="4945"/>
              </a:lnSpc>
            </a:pPr>
            <a:endParaRPr lang="en-US" sz="3532">
              <a:solidFill>
                <a:srgbClr val="FFFFFF"/>
              </a:solidFill>
              <a:latin typeface="Telegraf"/>
            </a:endParaRPr>
          </a:p>
          <a:p>
            <a:pPr marL="762689" lvl="1" indent="-381345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FFFFFF"/>
                </a:solidFill>
                <a:latin typeface="Telegraf"/>
              </a:rPr>
              <a:t>Power Bi, Google Analitics, IBM Cloud, as ferramentas para análise multidimensional de dados (Processamento analítico on-line -OLPA) e o data mining.  </a:t>
            </a:r>
          </a:p>
          <a:p>
            <a:pPr marL="762689" lvl="1" indent="-381345">
              <a:lnSpc>
                <a:spcPts val="4945"/>
              </a:lnSpc>
              <a:buFont typeface="Arial"/>
              <a:buChar char="•"/>
            </a:pPr>
            <a:endParaRPr lang="en-US" sz="3532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65825" y="3225967"/>
            <a:ext cx="8479738" cy="47698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3986" y="3225967"/>
            <a:ext cx="8337853" cy="47698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8711" y="1753688"/>
            <a:ext cx="4390579" cy="91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00" dirty="0">
                <a:solidFill>
                  <a:srgbClr val="DBD2EA"/>
                </a:solidFill>
                <a:latin typeface="Telegraf Bold Bold"/>
              </a:rPr>
              <a:t>Mainframes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18947" y="-804779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28440" y="1413138"/>
            <a:ext cx="7831959" cy="632252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4787" y="3909060"/>
            <a:ext cx="8998491" cy="226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EA82F"/>
                </a:solidFill>
                <a:latin typeface="Telegraf Bold Bold"/>
              </a:rPr>
              <a:t>TECNOLOGIAS </a:t>
            </a:r>
          </a:p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EA82F"/>
                </a:solidFill>
                <a:latin typeface="Telegraf Bold Bold"/>
              </a:rPr>
              <a:t>DE REDES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36612" y="6056775"/>
            <a:ext cx="2098377" cy="188853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343951" y="7496566"/>
            <a:ext cx="1350290" cy="0"/>
          </a:xfrm>
          <a:prstGeom prst="line">
            <a:avLst/>
          </a:prstGeom>
          <a:ln w="190500" cap="flat">
            <a:solidFill>
              <a:srgbClr val="B69CE1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236612" y="6056775"/>
            <a:ext cx="712911" cy="56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849607" y="6149719"/>
            <a:ext cx="1869653" cy="18696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507764" y="6056775"/>
            <a:ext cx="1024114" cy="199827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344058"/>
            <a:ext cx="16230600" cy="355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Telegraf"/>
              </a:rPr>
              <a:t>Redes de computadores são conjuntos de dispositivos computacionais conectados em um mesmo sistema de comunicação, o que possibilita a troca de informações e recursos.</a:t>
            </a:r>
          </a:p>
          <a:p>
            <a:pPr algn="just">
              <a:lnSpc>
                <a:spcPts val="5600"/>
              </a:lnSpc>
              <a:spcBef>
                <a:spcPct val="0"/>
              </a:spcBef>
            </a:pPr>
            <a:endParaRPr lang="en-US" sz="4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B69CE1"/>
                </a:solidFill>
                <a:latin typeface="Telegraf Bold"/>
              </a:rPr>
              <a:t>Exemplo: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04875"/>
            <a:ext cx="16026063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"/>
              </a:rPr>
              <a:t>O QUE É REDE DE COMPUTADORES ?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937768" y="6991602"/>
            <a:ext cx="1350290" cy="0"/>
          </a:xfrm>
          <a:prstGeom prst="line">
            <a:avLst/>
          </a:prstGeom>
          <a:ln w="190500" cap="flat">
            <a:solidFill>
              <a:srgbClr val="B69CE1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63366" y="6876163"/>
            <a:ext cx="712911" cy="563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rot="-10800000">
            <a:off x="10343951" y="6672525"/>
            <a:ext cx="1350290" cy="0"/>
          </a:xfrm>
          <a:prstGeom prst="line">
            <a:avLst/>
          </a:prstGeom>
          <a:ln w="190500" cap="flat">
            <a:solidFill>
              <a:srgbClr val="B69CE1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96759">
            <a:off x="1146106" y="4425581"/>
            <a:ext cx="3618936" cy="22481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66978" y="3632036"/>
            <a:ext cx="4211821" cy="33694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82780" y="3632036"/>
            <a:ext cx="2723283" cy="27232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8417" y="3332736"/>
            <a:ext cx="3395250" cy="3395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6026063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"/>
              </a:rPr>
              <a:t>QUAIS OS PRINCIPAIS COMPONENTES DAS REDES DE TELECOMUNICAÇÕES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256" y="6363112"/>
            <a:ext cx="4211821" cy="794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</a:pPr>
            <a:r>
              <a:rPr lang="en-US" sz="4725" err="1">
                <a:solidFill>
                  <a:srgbClr val="FFFFFF"/>
                </a:solidFill>
                <a:latin typeface="Telegraf"/>
              </a:rPr>
              <a:t>Concentrador</a:t>
            </a:r>
            <a:endParaRPr lang="en-US" sz="4725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67400" y="6372017"/>
            <a:ext cx="2841296" cy="80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>
                <a:solidFill>
                  <a:srgbClr val="FFFFFF"/>
                </a:solidFill>
                <a:latin typeface="Telegraf"/>
              </a:rPr>
              <a:t>Switches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79306" y="6372017"/>
            <a:ext cx="2786710" cy="80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 err="1">
                <a:solidFill>
                  <a:srgbClr val="FFFFFF"/>
                </a:solidFill>
                <a:latin typeface="Telegraf"/>
              </a:rPr>
              <a:t>Roteador</a:t>
            </a:r>
            <a:endParaRPr lang="en-US" sz="477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68441" y="6392482"/>
            <a:ext cx="4290859" cy="80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>
                <a:solidFill>
                  <a:srgbClr val="FFFFFF"/>
                </a:solidFill>
                <a:latin typeface="Telegraf"/>
              </a:rPr>
              <a:t>Cabo de Rede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034" r="9294"/>
          <a:stretch>
            <a:fillRect/>
          </a:stretch>
        </p:blipFill>
        <p:spPr>
          <a:xfrm rot="-5400000">
            <a:off x="638953" y="4051910"/>
            <a:ext cx="3258010" cy="38029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00000">
            <a:off x="4233765" y="4562700"/>
            <a:ext cx="2413446" cy="2413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98063" y="4430742"/>
            <a:ext cx="2235401" cy="315162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9662"/>
          <a:stretch>
            <a:fillRect/>
          </a:stretch>
        </p:blipFill>
        <p:spPr>
          <a:xfrm>
            <a:off x="10633909" y="4430742"/>
            <a:ext cx="3239530" cy="31516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18034" t="10839" r="16373" b="11035"/>
          <a:stretch>
            <a:fillRect/>
          </a:stretch>
        </p:blipFill>
        <p:spPr>
          <a:xfrm>
            <a:off x="14137627" y="4650906"/>
            <a:ext cx="3747798" cy="29314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04875"/>
            <a:ext cx="12555498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B69CE1"/>
                </a:solidFill>
                <a:latin typeface="Telegraf Bold"/>
              </a:rPr>
              <a:t>MEIOS DE TRANSMISSÃO E TIPOS DE REDE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800" y="7669359"/>
            <a:ext cx="3191209" cy="895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Cabo Par </a:t>
            </a:r>
            <a:r>
              <a:rPr lang="en-US" sz="2600" err="1">
                <a:solidFill>
                  <a:srgbClr val="FFFFFF"/>
                </a:solidFill>
                <a:latin typeface="Telegraf"/>
              </a:rPr>
              <a:t>Trançado</a:t>
            </a:r>
            <a:endParaRPr lang="en-US" sz="2600">
              <a:solidFill>
                <a:srgbClr val="FFFFFF"/>
              </a:solidFill>
              <a:latin typeface="Telegraf"/>
            </a:endParaRPr>
          </a:p>
          <a:p>
            <a:pPr algn="ctr">
              <a:lnSpc>
                <a:spcPts val="3640"/>
              </a:lnSpc>
            </a:pPr>
            <a:r>
              <a:rPr lang="en-US" sz="2600" err="1">
                <a:solidFill>
                  <a:srgbClr val="FFFFFF"/>
                </a:solidFill>
                <a:latin typeface="Telegraf"/>
              </a:rPr>
              <a:t>ou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Cabo de Rede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16849" y="7669359"/>
            <a:ext cx="2047280" cy="47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Cabo Coaxial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72875" y="7707091"/>
            <a:ext cx="3114125" cy="439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Cabo </a:t>
            </a:r>
            <a:r>
              <a:rPr lang="en-US" sz="2600" err="1">
                <a:solidFill>
                  <a:srgbClr val="FFFFFF"/>
                </a:solidFill>
                <a:latin typeface="Telegraf"/>
              </a:rPr>
              <a:t>Fibra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-Optica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6504" y="2045342"/>
            <a:ext cx="17328389" cy="66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42" lvl="1" indent="-39942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Telegraf"/>
              </a:rPr>
              <a:t>Os meios de transmissão são agrupados em meios guiados e não guiados: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3151" y="7669359"/>
            <a:ext cx="2661047" cy="47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Rede por Satelite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06600" y="7770631"/>
            <a:ext cx="2347691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Rede </a:t>
            </a:r>
            <a:r>
              <a:rPr lang="en-US" sz="2600" err="1">
                <a:solidFill>
                  <a:srgbClr val="FFFFFF"/>
                </a:solidFill>
                <a:latin typeface="Telegraf"/>
              </a:rPr>
              <a:t>sem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Telegraf"/>
              </a:rPr>
              <a:t>Fio</a:t>
            </a:r>
            <a:endParaRPr lang="en-US" sz="26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56246" y="3505213"/>
            <a:ext cx="2601754" cy="457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710" err="1">
                <a:solidFill>
                  <a:srgbClr val="FFFFFF"/>
                </a:solidFill>
                <a:latin typeface="Telegraf"/>
              </a:rPr>
              <a:t>Meios</a:t>
            </a:r>
            <a:r>
              <a:rPr lang="en-US" sz="271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710" err="1">
                <a:solidFill>
                  <a:srgbClr val="FFFFFF"/>
                </a:solidFill>
                <a:latin typeface="Telegraf"/>
              </a:rPr>
              <a:t>Guiados</a:t>
            </a:r>
            <a:endParaRPr lang="en-US" sz="271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2267958" y="4039046"/>
            <a:ext cx="64922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2522634" y="3461665"/>
            <a:ext cx="3479366" cy="457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710" err="1">
                <a:solidFill>
                  <a:srgbClr val="FFFFFF"/>
                </a:solidFill>
                <a:latin typeface="Telegraf"/>
              </a:rPr>
              <a:t>Meios</a:t>
            </a:r>
            <a:r>
              <a:rPr lang="en-US" sz="271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710" err="1">
                <a:solidFill>
                  <a:srgbClr val="FFFFFF"/>
                </a:solidFill>
                <a:latin typeface="Telegraf"/>
              </a:rPr>
              <a:t>Não</a:t>
            </a:r>
            <a:r>
              <a:rPr lang="en-US" sz="271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710" err="1">
                <a:solidFill>
                  <a:srgbClr val="FFFFFF"/>
                </a:solidFill>
                <a:latin typeface="Telegraf"/>
              </a:rPr>
              <a:t>Guiados</a:t>
            </a:r>
            <a:endParaRPr lang="en-US" sz="271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0891507" y="4015233"/>
            <a:ext cx="64922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010339" y="5121312"/>
            <a:ext cx="1790643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634916"/>
            <a:ext cx="2241546" cy="182991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-5400000">
            <a:off x="3646797" y="5135411"/>
            <a:ext cx="1762445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607028" y="2634916"/>
            <a:ext cx="2241546" cy="182991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703416"/>
            <a:ext cx="2241546" cy="18299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607028" y="5703416"/>
            <a:ext cx="2241546" cy="18299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00964" y="5259860"/>
            <a:ext cx="1796328" cy="780586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-5400000">
            <a:off x="6907691" y="5791107"/>
            <a:ext cx="3398011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18318">
            <a:off x="10170642" y="6238544"/>
            <a:ext cx="730864" cy="67349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5063"/>
          <a:stretch>
            <a:fillRect/>
          </a:stretch>
        </p:blipFill>
        <p:spPr>
          <a:xfrm>
            <a:off x="10174085" y="6939576"/>
            <a:ext cx="2030308" cy="91235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00964" y="4691489"/>
            <a:ext cx="1796328" cy="7805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00964" y="4159353"/>
            <a:ext cx="1796328" cy="78058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00964" y="3607448"/>
            <a:ext cx="1796328" cy="7805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841532" y="6388727"/>
            <a:ext cx="1890375" cy="135075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33270" y="6388727"/>
            <a:ext cx="1890375" cy="1350759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1881848" y="4577738"/>
            <a:ext cx="6617279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881848" y="4980661"/>
            <a:ext cx="6783161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4504207" y="4755816"/>
            <a:ext cx="3694606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4504207" y="5193734"/>
            <a:ext cx="3694606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032563" y="5809981"/>
            <a:ext cx="509625" cy="46962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917099" y="5828745"/>
            <a:ext cx="509625" cy="469620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8611625" y="3973929"/>
            <a:ext cx="2577614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227647" y="2665486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904875"/>
            <a:ext cx="16026063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"/>
              </a:rPr>
              <a:t>COMO FUNCIONA UMA REDE 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65529" y="942975"/>
            <a:ext cx="4158116" cy="2936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09"/>
              </a:lnSpc>
            </a:pPr>
            <a:r>
              <a:rPr lang="en-US" sz="2364" dirty="0">
                <a:solidFill>
                  <a:srgbClr val="B69CE1"/>
                </a:solidFill>
                <a:latin typeface="Telegraf Bold Bold"/>
              </a:rPr>
              <a:t>Computer 1:</a:t>
            </a:r>
            <a:r>
              <a:rPr lang="en-US" sz="2364" dirty="0">
                <a:solidFill>
                  <a:srgbClr val="FFFFFF"/>
                </a:solidFill>
                <a:latin typeface="Telegraf Bold"/>
              </a:rPr>
              <a:t> 192.168.45.1</a:t>
            </a:r>
          </a:p>
          <a:p>
            <a:pPr algn="just">
              <a:lnSpc>
                <a:spcPts val="3309"/>
              </a:lnSpc>
            </a:pPr>
            <a:r>
              <a:rPr lang="en-US" sz="2364" dirty="0">
                <a:solidFill>
                  <a:srgbClr val="B69CE1"/>
                </a:solidFill>
                <a:latin typeface="Telegraf Bold Bold"/>
              </a:rPr>
              <a:t>Computer 2:</a:t>
            </a:r>
            <a:r>
              <a:rPr lang="en-US" sz="2364" dirty="0">
                <a:solidFill>
                  <a:srgbClr val="B69CE1"/>
                </a:solidFill>
                <a:latin typeface="Telegraf Bold"/>
              </a:rPr>
              <a:t> </a:t>
            </a:r>
            <a:r>
              <a:rPr lang="en-US" sz="2364" dirty="0">
                <a:solidFill>
                  <a:srgbClr val="FFFFFF"/>
                </a:solidFill>
                <a:latin typeface="Telegraf Bold"/>
              </a:rPr>
              <a:t>192.168.45.2</a:t>
            </a:r>
          </a:p>
          <a:p>
            <a:pPr algn="just">
              <a:lnSpc>
                <a:spcPts val="3309"/>
              </a:lnSpc>
            </a:pPr>
            <a:r>
              <a:rPr lang="en-US" sz="2364" dirty="0">
                <a:solidFill>
                  <a:srgbClr val="B69CE1"/>
                </a:solidFill>
                <a:latin typeface="Telegraf Bold Bold"/>
              </a:rPr>
              <a:t>Computer 3:</a:t>
            </a:r>
            <a:r>
              <a:rPr lang="en-US" sz="2364" dirty="0">
                <a:solidFill>
                  <a:srgbClr val="FFFFFF"/>
                </a:solidFill>
                <a:latin typeface="Telegraf Bold"/>
              </a:rPr>
              <a:t> 192.168.45.3</a:t>
            </a:r>
          </a:p>
          <a:p>
            <a:pPr algn="just">
              <a:lnSpc>
                <a:spcPts val="3309"/>
              </a:lnSpc>
            </a:pPr>
            <a:r>
              <a:rPr lang="en-US" sz="2364" dirty="0">
                <a:solidFill>
                  <a:srgbClr val="B69CE1"/>
                </a:solidFill>
                <a:latin typeface="Telegraf Bold Bold"/>
              </a:rPr>
              <a:t>Computer 4:</a:t>
            </a:r>
            <a:r>
              <a:rPr lang="en-US" sz="2364" dirty="0">
                <a:solidFill>
                  <a:srgbClr val="FFFFFF"/>
                </a:solidFill>
                <a:latin typeface="Telegraf Bold"/>
              </a:rPr>
              <a:t> 192.168.45.4</a:t>
            </a:r>
          </a:p>
          <a:p>
            <a:pPr algn="just">
              <a:lnSpc>
                <a:spcPts val="3309"/>
              </a:lnSpc>
            </a:pPr>
            <a:r>
              <a:rPr lang="en-US" sz="2364" dirty="0">
                <a:solidFill>
                  <a:srgbClr val="B69CE1"/>
                </a:solidFill>
                <a:latin typeface="Telegraf Bold"/>
              </a:rPr>
              <a:t>Computer</a:t>
            </a:r>
            <a:r>
              <a:rPr lang="en-US" sz="2364" dirty="0">
                <a:solidFill>
                  <a:srgbClr val="B69CE1"/>
                </a:solidFill>
                <a:latin typeface="Telegraf Bold Bold"/>
              </a:rPr>
              <a:t> 5:</a:t>
            </a:r>
            <a:r>
              <a:rPr lang="en-US" sz="2364" dirty="0">
                <a:solidFill>
                  <a:srgbClr val="B69CE1"/>
                </a:solidFill>
                <a:latin typeface="Telegraf Bold"/>
              </a:rPr>
              <a:t> </a:t>
            </a:r>
            <a:r>
              <a:rPr lang="en-US" sz="2364" dirty="0">
                <a:solidFill>
                  <a:srgbClr val="FFFFFF"/>
                </a:solidFill>
                <a:latin typeface="Telegraf Bold"/>
              </a:rPr>
              <a:t>192.168.45.5</a:t>
            </a:r>
          </a:p>
          <a:p>
            <a:pPr algn="just">
              <a:lnSpc>
                <a:spcPts val="3309"/>
              </a:lnSpc>
            </a:pPr>
            <a:r>
              <a:rPr lang="en-US" sz="2364" dirty="0">
                <a:solidFill>
                  <a:srgbClr val="B69CE1"/>
                </a:solidFill>
                <a:latin typeface="Telegraf Bold"/>
              </a:rPr>
              <a:t>Desktop </a:t>
            </a:r>
            <a:r>
              <a:rPr lang="en-US" sz="2364" dirty="0">
                <a:solidFill>
                  <a:srgbClr val="B69CE1"/>
                </a:solidFill>
                <a:latin typeface="Telegraf Bold Bold"/>
              </a:rPr>
              <a:t>6:</a:t>
            </a:r>
            <a:r>
              <a:rPr lang="en-US" sz="2364" dirty="0">
                <a:solidFill>
                  <a:srgbClr val="FFFFFF"/>
                </a:solidFill>
                <a:latin typeface="Telegraf Bold"/>
              </a:rPr>
              <a:t> 192.168.45.6</a:t>
            </a:r>
          </a:p>
          <a:p>
            <a:pPr algn="just">
              <a:lnSpc>
                <a:spcPts val="3309"/>
              </a:lnSpc>
            </a:pPr>
            <a:r>
              <a:rPr lang="en-US" sz="2364" dirty="0">
                <a:solidFill>
                  <a:srgbClr val="B69CE1"/>
                </a:solidFill>
                <a:latin typeface="Telegraf Bold"/>
              </a:rPr>
              <a:t>Desktop 7:</a:t>
            </a:r>
            <a:r>
              <a:rPr lang="en-US" sz="2364" dirty="0">
                <a:solidFill>
                  <a:srgbClr val="8C52FF"/>
                </a:solidFill>
                <a:latin typeface="Telegraf Bold"/>
              </a:rPr>
              <a:t> </a:t>
            </a:r>
            <a:r>
              <a:rPr lang="en-US" sz="2364" dirty="0">
                <a:solidFill>
                  <a:srgbClr val="FFFFFF"/>
                </a:solidFill>
                <a:latin typeface="Telegraf Bold"/>
              </a:rPr>
              <a:t>192.168.45.7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7647" y="5799708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45113" y="2665486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45113" y="5799708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2072" y="7864509"/>
            <a:ext cx="2650778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elegraf Bold"/>
              </a:rPr>
              <a:t>Computadores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431497" y="7864509"/>
            <a:ext cx="1485602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elegraf Bold"/>
              </a:rPr>
              <a:t>Desktop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21314" y="5983011"/>
            <a:ext cx="1139471" cy="46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6"/>
              </a:lnSpc>
            </a:pPr>
            <a:r>
              <a:rPr lang="en-US" sz="2568">
                <a:solidFill>
                  <a:srgbClr val="FFFFFF"/>
                </a:solidFill>
                <a:latin typeface="Telegraf Bold"/>
              </a:rPr>
              <a:t>Switch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88870" y="6450556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917099" y="6450556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7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373140" y="7864509"/>
            <a:ext cx="1632198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elegraf Bold"/>
              </a:rPr>
              <a:t>Roteador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37447" y="5183660"/>
            <a:ext cx="1986260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elegraf Bold"/>
              </a:rPr>
              <a:t>Cabos de Rede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2739" y="3411442"/>
            <a:ext cx="2241546" cy="1829916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0359415" y="3454624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041592" y="2479568"/>
            <a:ext cx="2324814" cy="96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786" dirty="0" err="1">
                <a:solidFill>
                  <a:srgbClr val="FFFFFF"/>
                </a:solidFill>
                <a:latin typeface="Telegraf Bold"/>
              </a:rPr>
              <a:t>Computador</a:t>
            </a:r>
            <a:r>
              <a:rPr lang="en-US" sz="2786" dirty="0">
                <a:solidFill>
                  <a:srgbClr val="FFFFFF"/>
                </a:solidFill>
                <a:latin typeface="Telegraf Bold"/>
              </a:rPr>
              <a:t> </a:t>
            </a:r>
          </a:p>
          <a:p>
            <a:pPr algn="ctr">
              <a:lnSpc>
                <a:spcPts val="3900"/>
              </a:lnSpc>
            </a:pPr>
            <a:r>
              <a:rPr lang="en-US" sz="2786" dirty="0" err="1">
                <a:solidFill>
                  <a:srgbClr val="FFFFFF"/>
                </a:solidFill>
                <a:latin typeface="Telegraf Bold"/>
              </a:rPr>
              <a:t>Servidor</a:t>
            </a:r>
            <a:endParaRPr lang="en-US" sz="2786" dirty="0">
              <a:solidFill>
                <a:srgbClr val="FFFFFF"/>
              </a:solidFill>
              <a:latin typeface="Telegraf Bold"/>
            </a:endParaRPr>
          </a:p>
        </p:txBody>
      </p:sp>
      <p:sp>
        <p:nvSpPr>
          <p:cNvPr id="42" name="AutoShape 11">
            <a:extLst>
              <a:ext uri="{FF2B5EF4-FFF2-40B4-BE49-F238E27FC236}">
                <a16:creationId xmlns:a16="http://schemas.microsoft.com/office/drawing/2014/main" id="{618E34CC-2AEB-49A0-A293-4592B9DA373B}"/>
              </a:ext>
            </a:extLst>
          </p:cNvPr>
          <p:cNvSpPr/>
          <p:nvPr/>
        </p:nvSpPr>
        <p:spPr>
          <a:xfrm rot="-5400000">
            <a:off x="9588599" y="6413966"/>
            <a:ext cx="47661" cy="2069552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904875"/>
            <a:ext cx="1623060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 Bold"/>
              </a:rPr>
              <a:t>PRINCIPAIS TECNOLOGIAS DE REDES: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55925"/>
            <a:ext cx="17259300" cy="425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Intelligence Edge, desenvolvendo soluções no local. 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Telegraf"/>
            </a:endParaRP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Intent-Based Networking (IBNS), otimizando negócios de forma inteligente. 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Telegraf"/>
            </a:endParaRP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Meganuvem, unindo soluções e aplicações em um só lugar.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6230600" cy="213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 Bold"/>
              </a:rPr>
              <a:t>COMO A INTERNET E A TECNOLOGIA DE INTERNET FUNCIONAM E COMO FACILITAM A COMUNICAÇÃO E O COMÉRCIO ELETRÔNICO?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97275"/>
            <a:ext cx="16230600" cy="469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Telegraf"/>
              </a:rPr>
              <a:t>Funcionam através de 13 servidores espalhados pelo mundo usando o protocolo de transmissão tcp/ip, facilitam a comunicação pois você pode ter contato com qualquer pessoa do mundo em tempo real.</a:t>
            </a: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Telegraf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Telegraf"/>
              </a:rPr>
              <a:t>Você pode saber o preço de um produto aqui do Brasil e um produto da China em pouco tempo e escolher qual você quer comprar.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18947" y="-804779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19544" y="2250596"/>
            <a:ext cx="7039756" cy="65029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85930" y="3627045"/>
            <a:ext cx="6597402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EA82F"/>
                </a:solidFill>
                <a:latin typeface="Telegraf Bold"/>
              </a:rPr>
              <a:t>DÚVIDAS ?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1535" y="1912819"/>
            <a:ext cx="7576644" cy="646136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514622"/>
            <a:ext cx="18288000" cy="1028156"/>
            <a:chOff x="0" y="0"/>
            <a:chExt cx="6671512" cy="375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375074"/>
            </a:xfrm>
            <a:custGeom>
              <a:avLst/>
              <a:gdLst/>
              <a:ahLst/>
              <a:cxnLst/>
              <a:rect l="l" t="t" r="r" b="b"/>
              <a:pathLst>
                <a:path w="6671512" h="375074">
                  <a:moveTo>
                    <a:pt x="0" y="0"/>
                  </a:moveTo>
                  <a:lnTo>
                    <a:pt x="6671512" y="0"/>
                  </a:lnTo>
                  <a:lnTo>
                    <a:pt x="6671512" y="375074"/>
                  </a:lnTo>
                  <a:lnTo>
                    <a:pt x="0" y="375074"/>
                  </a:lnTo>
                  <a:close/>
                </a:path>
              </a:pathLst>
            </a:custGeom>
            <a:solidFill>
              <a:srgbClr val="ECB63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088179" y="4460480"/>
            <a:ext cx="9857475" cy="116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45"/>
              </a:lnSpc>
              <a:spcBef>
                <a:spcPct val="0"/>
              </a:spcBef>
            </a:pPr>
            <a:r>
              <a:rPr lang="en-US" sz="6389">
                <a:solidFill>
                  <a:srgbClr val="F9B033"/>
                </a:solidFill>
                <a:latin typeface="Telegraf Bold"/>
              </a:rPr>
              <a:t>Obrigado pela Atenção!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744222"/>
            <a:ext cx="18288000" cy="1028156"/>
            <a:chOff x="0" y="0"/>
            <a:chExt cx="6671512" cy="3750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1512" cy="375074"/>
            </a:xfrm>
            <a:custGeom>
              <a:avLst/>
              <a:gdLst/>
              <a:ahLst/>
              <a:cxnLst/>
              <a:rect l="l" t="t" r="r" b="b"/>
              <a:pathLst>
                <a:path w="6671512" h="375074">
                  <a:moveTo>
                    <a:pt x="0" y="0"/>
                  </a:moveTo>
                  <a:lnTo>
                    <a:pt x="6671512" y="0"/>
                  </a:lnTo>
                  <a:lnTo>
                    <a:pt x="6671512" y="375074"/>
                  </a:lnTo>
                  <a:lnTo>
                    <a:pt x="0" y="375074"/>
                  </a:lnTo>
                  <a:close/>
                </a:path>
              </a:pathLst>
            </a:custGeom>
            <a:solidFill>
              <a:srgbClr val="ECB63A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48711" y="1753688"/>
            <a:ext cx="4390579" cy="91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00" dirty="0">
                <a:solidFill>
                  <a:srgbClr val="DBD2EA"/>
                </a:solidFill>
                <a:latin typeface="Telegraf Bold Bold"/>
              </a:rPr>
              <a:t>Mainframes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15136"/>
            <a:ext cx="16230600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Computador de alto desempenho, capaz de processar gigantescas quantidades de dados com extrema velocidade;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Usados por grandes bancos, corretoras de ações, sistemas de reservas aéreas, órgãos públicos e muitos outros tipos de organização para controlar centenas de milhares, até mesmo milhões, de registros e transações.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27035" y="3375744"/>
            <a:ext cx="7932265" cy="44519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375744"/>
            <a:ext cx="7914637" cy="44519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80955" y="1753688"/>
            <a:ext cx="7526089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Supercomputadores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3277</Words>
  <Application>Microsoft Office PowerPoint</Application>
  <PresentationFormat>Personalizar</PresentationFormat>
  <Paragraphs>285</Paragraphs>
  <Slides>78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90" baseType="lpstr">
      <vt:lpstr>Open Sans Extra Bold</vt:lpstr>
      <vt:lpstr>Telegraf Bold Bold</vt:lpstr>
      <vt:lpstr>Arimo</vt:lpstr>
      <vt:lpstr>Telegraf</vt:lpstr>
      <vt:lpstr>Calibri</vt:lpstr>
      <vt:lpstr>Open Sans Light</vt:lpstr>
      <vt:lpstr>Open Sans</vt:lpstr>
      <vt:lpstr>Arial</vt:lpstr>
      <vt:lpstr>Raleway Heavy</vt:lpstr>
      <vt:lpstr>Open Sans Italics</vt:lpstr>
      <vt:lpstr>Telegraf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Sistemas de Informação</dc:title>
  <cp:lastModifiedBy>Antony Fernando</cp:lastModifiedBy>
  <cp:revision>18</cp:revision>
  <dcterms:created xsi:type="dcterms:W3CDTF">2006-08-16T00:00:00Z</dcterms:created>
  <dcterms:modified xsi:type="dcterms:W3CDTF">2022-05-27T17:05:13Z</dcterms:modified>
  <dc:identifier>DAE_OSRaja8</dc:identifier>
</cp:coreProperties>
</file>